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49">
          <p15:clr>
            <a:srgbClr val="9AA0A6"/>
          </p15:clr>
        </p15:guide>
      </p15:sldGuideLst>
    </p:ext>
    <p:ext uri="http://customooxmlschemas.google.com/">
      <go:slidesCustomData xmlns:go="http://customooxmlschemas.google.com/" r:id="rId51" roundtripDataSignature="AMtx7mjE4b2NOmrZjo4nDx2cNBCKLaPpP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Noah NOZH6392"/>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1E46F7-DF2E-44BA-9DD7-C1FE4F669C5E}">
  <a:tblStyle styleId="{231E46F7-DF2E-44BA-9DD7-C1FE4F669C5E}"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4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customschemas.google.com/relationships/presentationmetadata" Target="metadata"/><Relationship Id="rId50" Type="http://schemas.openxmlformats.org/officeDocument/2006/relationships/slide" Target="slides/slide43.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2-07T19:16:56.313">
    <p:pos x="6000" y="0"/>
    <p:text>Remove slide?</p:text>
    <p:extLst>
      <p:ext uri="{C676402C-5697-4E1C-873F-D02D1690AC5C}">
        <p15:threadingInfo timeZoneBias="0"/>
      </p:ext>
      <p:ext uri="http://customooxmlschemas.google.com/">
        <go:slidesCustomData xmlns:go="http://customooxmlschemas.google.com/" commentPostId="AAAApoZncyU"/>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2-07T18:50:30.183">
    <p:pos x="354" y="1331"/>
    <p:text>only one power supply not a separate one for microcontroller?</p:text>
    <p:extLst>
      <p:ext uri="{C676402C-5697-4E1C-873F-D02D1690AC5C}">
        <p15:threadingInfo timeZoneBias="0"/>
      </p:ext>
      <p:ext uri="http://customooxmlschemas.google.com/">
        <go:slidesCustomData xmlns:go="http://customooxmlschemas.google.com/" commentPostId="AAAApoC51Zk"/>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Sonal</a:t>
            </a:r>
            <a:endParaRPr/>
          </a:p>
        </p:txBody>
      </p:sp>
      <p:sp>
        <p:nvSpPr>
          <p:cNvPr id="114" name="Google Shape;11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f039132fa3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f039132fa3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Sonal : The inputs to the phase-shifted full bridge are the 4 PWM signals out of our microcontroller that’s running at 430 kHz. We are expecting 2 outputs out of the phase shifted full bridge which will create a 96 VOLT PEAK TO PEAK BIPOLAR SQUARE WAVE WITH A VARIABLE DUTY CYCLE BASED UPON THE PHASE between the two PWM pairs.</a:t>
            </a:r>
            <a:endParaRPr/>
          </a:p>
        </p:txBody>
      </p:sp>
      <p:sp>
        <p:nvSpPr>
          <p:cNvPr id="219" name="Google Shape;219;g1f039132fa3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f039132fa3_9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f039132fa3_9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Sonal- The phase shift is </a:t>
            </a:r>
            <a:r>
              <a:rPr lang="en-US"/>
              <a:t>achieved</a:t>
            </a:r>
            <a:r>
              <a:rPr lang="en-US"/>
              <a:t> by shifting PWM6 pair relative to PWM5 pair. </a:t>
            </a:r>
            <a:endParaRPr/>
          </a:p>
        </p:txBody>
      </p:sp>
      <p:sp>
        <p:nvSpPr>
          <p:cNvPr id="238" name="Google Shape;238;g1f039132fa3_9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039132fa3_1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039132fa3_1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Noah</a:t>
            </a:r>
            <a:endParaRPr/>
          </a:p>
          <a:p>
            <a:pPr indent="0" lvl="0" marL="0" rtl="0" algn="l">
              <a:spcBef>
                <a:spcPts val="0"/>
              </a:spcBef>
              <a:spcAft>
                <a:spcPts val="0"/>
              </a:spcAft>
              <a:buNone/>
            </a:pPr>
            <a:r>
              <a:rPr lang="en-US"/>
              <a:t>MOSFETs rated for max VDS is 60V but for our applications our max is 48V and our supply max is 48V</a:t>
            </a:r>
            <a:endParaRPr/>
          </a:p>
        </p:txBody>
      </p:sp>
      <p:sp>
        <p:nvSpPr>
          <p:cNvPr id="251" name="Google Shape;251;g1f039132fa3_14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f039132fa3_9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g1f039132fa3_9_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Rustin + Daniel</a:t>
            </a:r>
            <a:endParaRPr/>
          </a:p>
        </p:txBody>
      </p:sp>
      <p:sp>
        <p:nvSpPr>
          <p:cNvPr id="261" name="Google Shape;261;g1f039132fa3_9_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703310698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g1703310698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Rustin + Daniel</a:t>
            </a:r>
            <a:endParaRPr/>
          </a:p>
        </p:txBody>
      </p:sp>
      <p:sp>
        <p:nvSpPr>
          <p:cNvPr id="274" name="Google Shape;274;g1703310698d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f039132fa3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f039132fa3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04800" lvl="0" marL="457200" rtl="0" algn="l">
              <a:lnSpc>
                <a:spcPct val="90000"/>
              </a:lnSpc>
              <a:spcBef>
                <a:spcPts val="1000"/>
              </a:spcBef>
              <a:spcAft>
                <a:spcPts val="0"/>
              </a:spcAft>
              <a:buClr>
                <a:schemeClr val="dk1"/>
              </a:buClr>
              <a:buSzPts val="1200"/>
              <a:buChar char="•"/>
            </a:pPr>
            <a:r>
              <a:rPr lang="en-US"/>
              <a:t>Rustin + Daniel: These values will achieve a resonance at 863310 Hz (863kHz), which is approximately the 2nd harmonic of our pseudo-square wave. Since the FS of a square wave is odd, this filter then successfully filters the non-fundamental harmonics without adding resonance to our signal.</a:t>
            </a:r>
            <a:endParaRPr/>
          </a:p>
        </p:txBody>
      </p:sp>
      <p:sp>
        <p:nvSpPr>
          <p:cNvPr id="284" name="Google Shape;284;g1f039132fa3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f0636ddba1_2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f0636ddba1_2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Rustin + Daniel: </a:t>
            </a:r>
            <a:r>
              <a:rPr lang="en-US"/>
              <a:t>When we combine C1 and C2 in series, we can calculate the total circuit like an LCC to get the actual pole we see in the Bode plot</a:t>
            </a:r>
            <a:endParaRPr/>
          </a:p>
        </p:txBody>
      </p:sp>
      <p:sp>
        <p:nvSpPr>
          <p:cNvPr id="293" name="Google Shape;293;g1f0636ddba1_2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0668fa907e_5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0668fa907e_5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Rustin + Daniel</a:t>
            </a:r>
            <a:endParaRPr/>
          </a:p>
        </p:txBody>
      </p:sp>
      <p:sp>
        <p:nvSpPr>
          <p:cNvPr id="304" name="Google Shape;304;g20668fa907e_5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06677e173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06677e173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Rustin + Daniel: </a:t>
            </a:r>
            <a:r>
              <a:rPr lang="en-US"/>
              <a:t>Essentially we designed for one goal and one goal only and that was to not saturate the core. As long as we didn’t saturate the core we would have a working transformer. Therefore, we designed for the minimum number of wire turns for our two transformers to prevent it from saturation.</a:t>
            </a:r>
            <a:endParaRPr/>
          </a:p>
        </p:txBody>
      </p:sp>
      <p:sp>
        <p:nvSpPr>
          <p:cNvPr id="320" name="Google Shape;320;g206677e173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f039132fa3_9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g1f039132fa3_9_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Rustin + Daniel</a:t>
            </a:r>
            <a:endParaRPr/>
          </a:p>
        </p:txBody>
      </p:sp>
      <p:sp>
        <p:nvSpPr>
          <p:cNvPr id="336" name="Google Shape;336;g1f039132fa3_9_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f039132fa3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Sonal</a:t>
            </a:r>
            <a:endParaRPr/>
          </a:p>
        </p:txBody>
      </p:sp>
      <p:sp>
        <p:nvSpPr>
          <p:cNvPr id="121" name="Google Shape;121;g1f039132fa3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f0636ddba1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g1f0636ddba1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Daniel</a:t>
            </a:r>
            <a:endParaRPr/>
          </a:p>
        </p:txBody>
      </p:sp>
      <p:sp>
        <p:nvSpPr>
          <p:cNvPr id="347" name="Google Shape;347;g1f0636ddba1_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8c75651623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g18c75651623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Daniel:</a:t>
            </a:r>
            <a:endParaRPr/>
          </a:p>
          <a:p>
            <a:pPr indent="0" lvl="0" marL="0" rtl="0" algn="l">
              <a:spcBef>
                <a:spcPts val="0"/>
              </a:spcBef>
              <a:spcAft>
                <a:spcPts val="0"/>
              </a:spcAft>
              <a:buClr>
                <a:schemeClr val="dk1"/>
              </a:buClr>
              <a:buSzPts val="1400"/>
              <a:buFont typeface="Arial"/>
              <a:buNone/>
            </a:pPr>
            <a:r>
              <a:rPr lang="en-US"/>
              <a:t>So from the RF tank, we are going to get a 324V peak-to-peak sine wave</a:t>
            </a:r>
            <a:endParaRPr/>
          </a:p>
          <a:p>
            <a:pPr indent="0" lvl="0" marL="0" rtl="0" algn="l">
              <a:spcBef>
                <a:spcPts val="0"/>
              </a:spcBef>
              <a:spcAft>
                <a:spcPts val="0"/>
              </a:spcAft>
              <a:buClr>
                <a:schemeClr val="dk1"/>
              </a:buClr>
              <a:buSzPts val="1400"/>
              <a:buFont typeface="Arial"/>
              <a:buNone/>
            </a:pPr>
            <a:r>
              <a:rPr lang="en-US"/>
              <a:t>The reason why is because first off, if we limit ourselves to the fundamental harmonic, we find that the amplitude is 4*V_g/pi. Hence since our V_g is 48V from the phase-shifted full bridge, we get about 61V with an RMS of approximately 43V. Additionally, we found that the transfer function of our RF tank would be approximately 1.08. Therefore, 1.08 * 2.5 (our turns ratio for the step-up transformer) * 43V RMS we get about a 115V RMS as our voltage output on the secondary side of the transformer. Hence, we would have approximately a 162V peak and a 324V peak-to-peak output</a:t>
            </a:r>
            <a:endParaRPr/>
          </a:p>
          <a:p>
            <a:pPr indent="0" lvl="0" marL="0" rtl="0" algn="l">
              <a:spcBef>
                <a:spcPts val="0"/>
              </a:spcBef>
              <a:spcAft>
                <a:spcPts val="0"/>
              </a:spcAft>
              <a:buClr>
                <a:schemeClr val="dk1"/>
              </a:buClr>
              <a:buSzPts val="1400"/>
              <a:buFont typeface="Arial"/>
              <a:buNone/>
            </a:pPr>
            <a:r>
              <a:t/>
            </a:r>
            <a:endParaRPr/>
          </a:p>
        </p:txBody>
      </p:sp>
      <p:sp>
        <p:nvSpPr>
          <p:cNvPr id="357" name="Google Shape;357;g18c75651623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9096455937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g19096455937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Daniel</a:t>
            </a:r>
            <a:endParaRPr/>
          </a:p>
          <a:p>
            <a:pPr indent="-317500" lvl="0" marL="457200" rtl="0" algn="l">
              <a:lnSpc>
                <a:spcPct val="100000"/>
              </a:lnSpc>
              <a:spcBef>
                <a:spcPts val="0"/>
              </a:spcBef>
              <a:spcAft>
                <a:spcPts val="0"/>
              </a:spcAft>
              <a:buSzPts val="1400"/>
              <a:buChar char="-"/>
            </a:pPr>
            <a:r>
              <a:rPr lang="en-US"/>
              <a:t>The capacitor divider ratio was calculated based on a peak 178V (356V peak-to-peak) because Medtronic </a:t>
            </a:r>
            <a:r>
              <a:rPr lang="en-US"/>
              <a:t>suggested</a:t>
            </a:r>
            <a:r>
              <a:rPr lang="en-US"/>
              <a:t> that we account for a </a:t>
            </a:r>
            <a:r>
              <a:rPr lang="en-US"/>
              <a:t>10</a:t>
            </a:r>
            <a:r>
              <a:rPr lang="en-US"/>
              <a:t>% swing in our -168V to 168V signal</a:t>
            </a:r>
            <a:endParaRPr/>
          </a:p>
          <a:p>
            <a:pPr indent="-317500" lvl="0" marL="457200" rtl="0" algn="l">
              <a:spcBef>
                <a:spcPts val="0"/>
              </a:spcBef>
              <a:spcAft>
                <a:spcPts val="0"/>
              </a:spcAft>
              <a:buClr>
                <a:schemeClr val="dk1"/>
              </a:buClr>
              <a:buSzPts val="1400"/>
              <a:buChar char="-"/>
            </a:pPr>
            <a:r>
              <a:rPr lang="en-US"/>
              <a:t>The reason as to why we chose a capacitor divider is to block the DC Bias that is input to the plus terminal of the opamp (virtual short) from flowing back into the circuit</a:t>
            </a:r>
            <a:endParaRPr/>
          </a:p>
          <a:p>
            <a:pPr indent="-317500" lvl="0" marL="457200" rtl="0" algn="l">
              <a:lnSpc>
                <a:spcPct val="100000"/>
              </a:lnSpc>
              <a:spcBef>
                <a:spcPts val="0"/>
              </a:spcBef>
              <a:spcAft>
                <a:spcPts val="0"/>
              </a:spcAft>
              <a:buSzPts val="1400"/>
              <a:buChar char="-"/>
            </a:pPr>
            <a:r>
              <a:rPr lang="en-US"/>
              <a:t>It was found through frequency analysis that there is a </a:t>
            </a:r>
            <a:r>
              <a:rPr lang="en-US"/>
              <a:t>high pass</a:t>
            </a:r>
            <a:r>
              <a:rPr lang="en-US"/>
              <a:t> response that is being created by the output capacitor of the capacitor divider and input feedback resistor. Therefore I implemented a 10k Ohm resistor in order to get a cutoff frequency at 10kHz (much lower than our operational frequency at 430kHz</a:t>
            </a:r>
            <a:endParaRPr/>
          </a:p>
          <a:p>
            <a:pPr indent="-317500" lvl="0" marL="457200" rtl="0" algn="l">
              <a:lnSpc>
                <a:spcPct val="100000"/>
              </a:lnSpc>
              <a:spcBef>
                <a:spcPts val="0"/>
              </a:spcBef>
              <a:spcAft>
                <a:spcPts val="0"/>
              </a:spcAft>
              <a:buSzPts val="1400"/>
              <a:buChar char="-"/>
            </a:pPr>
            <a:r>
              <a:rPr lang="en-US"/>
              <a:t>Due to the dead time added to ensure that we don’t short our MOSFETs of the phase shifted full-bridge, we get a pseudo-square wave with a delay. Due to this, the Fourier Series varies slightly from the ideal square wave which may result in elements of the third harmonic to slip past our LCC filter (approximately 13% of the fundamental even assuming a generous 10x attenuation for our filter). Therefore, to ensure a flat gain for the third harmonic, we added a low pass </a:t>
            </a:r>
            <a:r>
              <a:rPr lang="en-US"/>
              <a:t>characteristic</a:t>
            </a:r>
            <a:r>
              <a:rPr lang="en-US"/>
              <a:t> at 2.5MHz (just below the 5th harmonic) using C3 and the feedback resistor (R4). </a:t>
            </a:r>
            <a:endParaRPr/>
          </a:p>
          <a:p>
            <a:pPr indent="-317500" lvl="0" marL="457200" rtl="0" algn="l">
              <a:lnSpc>
                <a:spcPct val="100000"/>
              </a:lnSpc>
              <a:spcBef>
                <a:spcPts val="0"/>
              </a:spcBef>
              <a:spcAft>
                <a:spcPts val="0"/>
              </a:spcAft>
              <a:buSzPts val="1400"/>
              <a:buChar char="-"/>
            </a:pPr>
            <a:r>
              <a:rPr lang="en-US"/>
              <a:t>The Bode plot on the right shows a total sensor gain of -40dB (1/100) at both our switching </a:t>
            </a:r>
            <a:r>
              <a:rPr lang="en-US"/>
              <a:t>frequency</a:t>
            </a:r>
            <a:r>
              <a:rPr lang="en-US"/>
              <a:t> and the </a:t>
            </a:r>
            <a:r>
              <a:rPr lang="en-US"/>
              <a:t>third</a:t>
            </a:r>
            <a:r>
              <a:rPr lang="en-US"/>
              <a:t> harmonic which is what we expect given our capacitor ratio.</a:t>
            </a:r>
            <a:endParaRPr/>
          </a:p>
          <a:p>
            <a:pPr indent="-317500" lvl="0" marL="457200" rtl="0" algn="l">
              <a:lnSpc>
                <a:spcPct val="100000"/>
              </a:lnSpc>
              <a:spcBef>
                <a:spcPts val="0"/>
              </a:spcBef>
              <a:spcAft>
                <a:spcPts val="0"/>
              </a:spcAft>
              <a:buSzPts val="1400"/>
              <a:buChar char="-"/>
            </a:pPr>
            <a:r>
              <a:rPr lang="en-US"/>
              <a:t>The opamp chosen was the AD8031. We chose this opamp as it had a very high GBW at 80MHz, hence we wouldn’t have to worry about our opamp giving us a troublesome lowpass response.</a:t>
            </a:r>
            <a:endParaRPr/>
          </a:p>
        </p:txBody>
      </p:sp>
      <p:sp>
        <p:nvSpPr>
          <p:cNvPr id="366" name="Google Shape;366;g19096455937_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8d7d8cebdf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g18d7d8cebdf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Daniel:</a:t>
            </a:r>
            <a:endParaRPr/>
          </a:p>
          <a:p>
            <a:pPr indent="0" lvl="0" marL="0" rtl="0" algn="l">
              <a:lnSpc>
                <a:spcPct val="100000"/>
              </a:lnSpc>
              <a:spcBef>
                <a:spcPts val="0"/>
              </a:spcBef>
              <a:spcAft>
                <a:spcPts val="0"/>
              </a:spcAft>
              <a:buClr>
                <a:schemeClr val="dk1"/>
              </a:buClr>
              <a:buSzPts val="1100"/>
              <a:buFont typeface="Arial"/>
              <a:buNone/>
            </a:pPr>
            <a:r>
              <a:rPr lang="en-US"/>
              <a:t>The current sensor will be input with a voltage that is within the ADC’s range. Scaling the </a:t>
            </a:r>
            <a:r>
              <a:rPr lang="en-US"/>
              <a:t>voltage</a:t>
            </a:r>
            <a:r>
              <a:rPr lang="en-US"/>
              <a:t> down to this range is done with the sense resistor. In the code, we will use these voltage measurements and divide them with our sense resistor value (at the moment around 22.77 Ohms using a 36 and 62 Ohm resistor in parallel) to find the current measurement.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Specifications:</a:t>
            </a:r>
            <a:endParaRPr/>
          </a:p>
          <a:p>
            <a:pPr indent="-317500" lvl="0" marL="457200" rtl="0" algn="l">
              <a:lnSpc>
                <a:spcPct val="100000"/>
              </a:lnSpc>
              <a:spcBef>
                <a:spcPts val="0"/>
              </a:spcBef>
              <a:spcAft>
                <a:spcPts val="0"/>
              </a:spcAft>
              <a:buSzPts val="1400"/>
              <a:buChar char="-"/>
            </a:pPr>
            <a:r>
              <a:rPr lang="en-US"/>
              <a:t>5.5A RMS (accounting for 10% variation)</a:t>
            </a:r>
            <a:endParaRPr/>
          </a:p>
          <a:p>
            <a:pPr indent="-317500" lvl="0" marL="457200" rtl="0" algn="l">
              <a:lnSpc>
                <a:spcPct val="100000"/>
              </a:lnSpc>
              <a:spcBef>
                <a:spcPts val="0"/>
              </a:spcBef>
              <a:spcAft>
                <a:spcPts val="0"/>
              </a:spcAft>
              <a:buSzPts val="1400"/>
              <a:buChar char="-"/>
            </a:pPr>
            <a:r>
              <a:rPr lang="en-US"/>
              <a:t>7.778A Peak</a:t>
            </a:r>
            <a:endParaRPr/>
          </a:p>
          <a:p>
            <a:pPr indent="-317500" lvl="0" marL="457200" rtl="0" algn="l">
              <a:lnSpc>
                <a:spcPct val="100000"/>
              </a:lnSpc>
              <a:spcBef>
                <a:spcPts val="0"/>
              </a:spcBef>
              <a:spcAft>
                <a:spcPts val="0"/>
              </a:spcAft>
              <a:buSzPts val="1400"/>
              <a:buChar char="-"/>
            </a:pPr>
            <a:r>
              <a:rPr lang="en-US"/>
              <a:t>Using this </a:t>
            </a:r>
            <a:r>
              <a:rPr lang="en-US"/>
              <a:t>current and the necessary voltage to</a:t>
            </a:r>
            <a:r>
              <a:rPr lang="en-US"/>
              <a:t> get a drop we desire to scale the voltage down to an acceptable range for the ADC, we get that the sense resistor would be approximately 22.67 Ohms using </a:t>
            </a:r>
            <a:r>
              <a:rPr lang="en-US"/>
              <a:t>Ohm's</a:t>
            </a:r>
            <a:r>
              <a:rPr lang="en-US"/>
              <a:t> law. </a:t>
            </a:r>
            <a:endParaRPr/>
          </a:p>
          <a:p>
            <a:pPr indent="0" lvl="0" marL="0" rtl="0" algn="l">
              <a:lnSpc>
                <a:spcPct val="100000"/>
              </a:lnSpc>
              <a:spcBef>
                <a:spcPts val="0"/>
              </a:spcBef>
              <a:spcAft>
                <a:spcPts val="0"/>
              </a:spcAft>
              <a:buNone/>
            </a:pPr>
            <a:r>
              <a:rPr lang="en-US"/>
              <a:t>Sense Resistor:</a:t>
            </a:r>
            <a:endParaRPr/>
          </a:p>
          <a:p>
            <a:pPr indent="-317500" lvl="0" marL="457200" rtl="0" algn="l">
              <a:lnSpc>
                <a:spcPct val="100000"/>
              </a:lnSpc>
              <a:spcBef>
                <a:spcPts val="0"/>
              </a:spcBef>
              <a:spcAft>
                <a:spcPts val="0"/>
              </a:spcAft>
              <a:buSzPts val="1400"/>
              <a:buChar char="-"/>
            </a:pPr>
            <a:r>
              <a:rPr lang="en-US"/>
              <a:t>22.78 Ohms can be achieved with 36 Ohm and 62 Ohm resistors in parallel</a:t>
            </a:r>
            <a:endParaRPr/>
          </a:p>
          <a:p>
            <a:pPr indent="-317500" lvl="0" marL="457200" rtl="0" algn="l">
              <a:lnSpc>
                <a:spcPct val="100000"/>
              </a:lnSpc>
              <a:spcBef>
                <a:spcPts val="0"/>
              </a:spcBef>
              <a:spcAft>
                <a:spcPts val="0"/>
              </a:spcAft>
              <a:buSzPts val="1400"/>
              <a:buChar char="-"/>
            </a:pPr>
            <a:r>
              <a:rPr lang="en-US"/>
              <a:t>caps and op-amp resistors: same as voltage sensor</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None/>
            </a:pPr>
            <a:r>
              <a:t/>
            </a:r>
            <a:endParaRPr/>
          </a:p>
        </p:txBody>
      </p:sp>
      <p:sp>
        <p:nvSpPr>
          <p:cNvPr id="378" name="Google Shape;378;g18d7d8cebdf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f039132fa3_9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g1f039132fa3_9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Steven</a:t>
            </a:r>
            <a:endParaRPr/>
          </a:p>
        </p:txBody>
      </p:sp>
      <p:sp>
        <p:nvSpPr>
          <p:cNvPr id="388" name="Google Shape;388;g1f039132fa3_9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6b0cd0509b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g16b0cd0509b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None/>
            </a:pPr>
            <a:r>
              <a:rPr lang="en-US"/>
              <a:t>Steven</a:t>
            </a:r>
            <a:endParaRPr/>
          </a:p>
          <a:p>
            <a:pPr indent="-317500" lvl="0" marL="457200" rtl="0" algn="l">
              <a:lnSpc>
                <a:spcPct val="100000"/>
              </a:lnSpc>
              <a:spcBef>
                <a:spcPts val="0"/>
              </a:spcBef>
              <a:spcAft>
                <a:spcPts val="0"/>
              </a:spcAft>
              <a:buSzPts val="1400"/>
              <a:buAutoNum type="arabicPeriod"/>
            </a:pPr>
            <a:r>
              <a:rPr lang="en-US"/>
              <a:t>mcu unit</a:t>
            </a:r>
            <a:endParaRPr/>
          </a:p>
          <a:p>
            <a:pPr indent="-317500" lvl="0" marL="457200" rtl="0" algn="l">
              <a:lnSpc>
                <a:spcPct val="100000"/>
              </a:lnSpc>
              <a:spcBef>
                <a:spcPts val="0"/>
              </a:spcBef>
              <a:spcAft>
                <a:spcPts val="0"/>
              </a:spcAft>
              <a:buSzPts val="1400"/>
              <a:buAutoNum type="arabicPeriod"/>
            </a:pPr>
            <a:r>
              <a:rPr lang="en-US"/>
              <a:t>ADC features</a:t>
            </a:r>
            <a:endParaRPr/>
          </a:p>
          <a:p>
            <a:pPr indent="-317500" lvl="0" marL="457200" rtl="0" algn="l">
              <a:lnSpc>
                <a:spcPct val="100000"/>
              </a:lnSpc>
              <a:spcBef>
                <a:spcPts val="0"/>
              </a:spcBef>
              <a:spcAft>
                <a:spcPts val="0"/>
              </a:spcAft>
              <a:buSzPts val="1400"/>
              <a:buAutoNum type="arabicPeriod"/>
            </a:pPr>
            <a:r>
              <a:rPr lang="en-US"/>
              <a:t>Direct Memory Access Features</a:t>
            </a:r>
            <a:endParaRPr/>
          </a:p>
          <a:p>
            <a:pPr indent="-317500" lvl="0" marL="457200" rtl="0" algn="l">
              <a:lnSpc>
                <a:spcPct val="100000"/>
              </a:lnSpc>
              <a:spcBef>
                <a:spcPts val="0"/>
              </a:spcBef>
              <a:spcAft>
                <a:spcPts val="0"/>
              </a:spcAft>
              <a:buSzPts val="1400"/>
              <a:buAutoNum type="arabicPeriod"/>
            </a:pPr>
            <a:r>
              <a:rPr lang="en-US"/>
              <a:t>Control Law Accelerator (CLA) Features</a:t>
            </a:r>
            <a:endParaRPr/>
          </a:p>
          <a:p>
            <a:pPr indent="-317500" lvl="0" marL="457200" rtl="0" algn="l">
              <a:lnSpc>
                <a:spcPct val="100000"/>
              </a:lnSpc>
              <a:spcBef>
                <a:spcPts val="0"/>
              </a:spcBef>
              <a:spcAft>
                <a:spcPts val="0"/>
              </a:spcAft>
              <a:buSzPts val="1400"/>
              <a:buAutoNum type="arabicPeriod"/>
            </a:pPr>
            <a:r>
              <a:rPr lang="en-US"/>
              <a:t>SCI features</a:t>
            </a:r>
            <a:endParaRPr/>
          </a:p>
        </p:txBody>
      </p:sp>
      <p:sp>
        <p:nvSpPr>
          <p:cNvPr id="398" name="Google Shape;398;g16b0cd0509b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6aece016fa_8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g16aece016fa_8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Steven:</a:t>
            </a:r>
            <a:endParaRPr/>
          </a:p>
          <a:p>
            <a:pPr indent="0" lvl="0" marL="0" rtl="0" algn="l">
              <a:lnSpc>
                <a:spcPct val="100000"/>
              </a:lnSpc>
              <a:spcBef>
                <a:spcPts val="0"/>
              </a:spcBef>
              <a:spcAft>
                <a:spcPts val="0"/>
              </a:spcAft>
              <a:buSzPts val="1400"/>
              <a:buNone/>
            </a:pPr>
            <a:r>
              <a:rPr lang="en-US"/>
              <a:t>interrupt state machine type thing</a:t>
            </a:r>
            <a:endParaRPr/>
          </a:p>
          <a:p>
            <a:pPr indent="0" lvl="0" marL="0" rtl="0" algn="l">
              <a:lnSpc>
                <a:spcPct val="100000"/>
              </a:lnSpc>
              <a:spcBef>
                <a:spcPts val="0"/>
              </a:spcBef>
              <a:spcAft>
                <a:spcPts val="0"/>
              </a:spcAft>
              <a:buSzPts val="1400"/>
              <a:buNone/>
            </a:pPr>
            <a:r>
              <a:rPr lang="en-US"/>
              <a:t>talk about development, block diag for signal flow, timing</a:t>
            </a:r>
            <a:endParaRPr/>
          </a:p>
        </p:txBody>
      </p:sp>
      <p:sp>
        <p:nvSpPr>
          <p:cNvPr id="410" name="Google Shape;410;g16aece016fa_8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f039132fa3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f039132fa3_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Noah</a:t>
            </a:r>
            <a:endParaRPr/>
          </a:p>
          <a:p>
            <a:pPr indent="0" lvl="0" marL="0" rtl="0" algn="l">
              <a:spcBef>
                <a:spcPts val="0"/>
              </a:spcBef>
              <a:spcAft>
                <a:spcPts val="0"/>
              </a:spcAft>
              <a:buNone/>
            </a:pPr>
            <a:r>
              <a:rPr lang="en-US"/>
              <a:t>Here are two unit sine waves that have been sampled 8 times over one cycle. The figure on the left shows the signal with no phase shift and the figure on the right shows the signal with a 15 degree phase shift. As you can see, both sin</a:t>
            </a:r>
            <a:endParaRPr/>
          </a:p>
        </p:txBody>
      </p:sp>
      <p:sp>
        <p:nvSpPr>
          <p:cNvPr id="420" name="Google Shape;420;g1f039132fa3_4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06f2f8b31c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06f2f8b31c_7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Noah</a:t>
            </a:r>
            <a:endParaRPr/>
          </a:p>
          <a:p>
            <a:pPr indent="0" lvl="0" marL="0" rtl="0" algn="l">
              <a:spcBef>
                <a:spcPts val="0"/>
              </a:spcBef>
              <a:spcAft>
                <a:spcPts val="0"/>
              </a:spcAft>
              <a:buNone/>
            </a:pPr>
            <a:r>
              <a:rPr lang="en-US"/>
              <a:t>With just 3 sampling points that are evenly sampled apart, we can achieve an rms value of 0.7071. If there are less than 3 points, the rms value will change and with uneven or random spacing, the rms value changes as well. Similar to the 8 samples, a phase shift will not </a:t>
            </a:r>
            <a:r>
              <a:rPr lang="en-US"/>
              <a:t>affect</a:t>
            </a:r>
            <a:r>
              <a:rPr lang="en-US"/>
              <a:t> the evenly sampled rms value as well.</a:t>
            </a:r>
            <a:endParaRPr/>
          </a:p>
        </p:txBody>
      </p:sp>
      <p:sp>
        <p:nvSpPr>
          <p:cNvPr id="436" name="Google Shape;436;g206f2f8b31c_7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0714a080a4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0714a080a4_5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Noah</a:t>
            </a:r>
            <a:endParaRPr/>
          </a:p>
        </p:txBody>
      </p:sp>
      <p:sp>
        <p:nvSpPr>
          <p:cNvPr id="452" name="Google Shape;452;g20714a080a4_5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US"/>
              <a:t>Sonal: An electrosurgical unit, or an ESU, is an incision device that is used to cut, cauterize and remove organic tissue efficiently while controlling the bleeding. An RF signal is delivered to the two ends of the handheld device that does the cauterization. As it currently stands, for many low-to-middle income countries, getting access to these electrosurgical units is difficult due to the power generator’s large size and steep cost. Our project goal is to create an electrosurgical unit which is low-cost, space efficient, and portable. </a:t>
            </a:r>
            <a:endParaRPr/>
          </a:p>
        </p:txBody>
      </p:sp>
      <p:sp>
        <p:nvSpPr>
          <p:cNvPr id="149" name="Google Shape;14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f08f3ca721_7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g1f08f3ca721_7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Steven</a:t>
            </a:r>
            <a:endParaRPr/>
          </a:p>
        </p:txBody>
      </p:sp>
      <p:sp>
        <p:nvSpPr>
          <p:cNvPr id="464" name="Google Shape;464;g1f08f3ca721_7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f039132fa3_1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f039132fa3_1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Ali</a:t>
            </a:r>
            <a:endParaRPr/>
          </a:p>
          <a:p>
            <a:pPr indent="-317500" lvl="0" marL="457200" rtl="0" algn="l">
              <a:spcBef>
                <a:spcPts val="0"/>
              </a:spcBef>
              <a:spcAft>
                <a:spcPts val="0"/>
              </a:spcAft>
              <a:buSzPts val="1400"/>
              <a:buChar char="-"/>
            </a:pPr>
            <a:r>
              <a:rPr lang="en-US"/>
              <a:t>the gui will be made to emulate existing medtronic software. There will be an embedded serial port, and it will accept predetermined codes which are already in use. for ease of use, the surgeon will have the option to export the rms data calculated by the uC as a spreadsheet or graph, which will provide intuitive troubleshooting and medical data collection</a:t>
            </a:r>
            <a:endParaRPr/>
          </a:p>
        </p:txBody>
      </p:sp>
      <p:sp>
        <p:nvSpPr>
          <p:cNvPr id="474" name="Google Shape;474;g1f039132fa3_1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f039132fa3_4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f039132fa3_4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Steven - CLA acts as a </a:t>
            </a:r>
            <a:r>
              <a:rPr lang="en-US"/>
              <a:t>second core</a:t>
            </a:r>
            <a:endParaRPr/>
          </a:p>
        </p:txBody>
      </p:sp>
      <p:sp>
        <p:nvSpPr>
          <p:cNvPr id="483" name="Google Shape;483;g1f039132fa3_4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f039132fa3_4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f039132fa3_4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Ali</a:t>
            </a:r>
            <a:endParaRPr/>
          </a:p>
          <a:p>
            <a:pPr indent="-317500" lvl="0" marL="457200" rtl="0" algn="l">
              <a:spcBef>
                <a:spcPts val="0"/>
              </a:spcBef>
              <a:spcAft>
                <a:spcPts val="0"/>
              </a:spcAft>
              <a:buSzPts val="1400"/>
              <a:buChar char="-"/>
            </a:pPr>
            <a:r>
              <a:rPr lang="en-US"/>
              <a:t>we have learned that we must have flexibility for the project scope, as ours has changed a lot since the beginning of the year. We also learned to have </a:t>
            </a:r>
            <a:r>
              <a:rPr lang="en-US"/>
              <a:t>thorough requirement documentation, and ask for the “why” behind them ahead of time. Cross checking calculations and simulating with non-ideal hardware go hand in hand, as we began simulating with the ideal components provided by ltspice and as a result had to go back and make design changes. Saving a progress backlog is a simple method to ensure everyone is on the same page, and there are no communication errors between our us and sponsor, which is a problem we had in the past.</a:t>
            </a:r>
            <a:endParaRPr/>
          </a:p>
        </p:txBody>
      </p:sp>
      <p:sp>
        <p:nvSpPr>
          <p:cNvPr id="492" name="Google Shape;492;g1f039132fa3_4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fff2ba0822_1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fff2ba0822_1_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lang="en-US"/>
              <a:t>Noah</a:t>
            </a:r>
            <a:endParaRPr/>
          </a:p>
          <a:p>
            <a:pPr indent="-317500" lvl="0" marL="457200" rtl="0" algn="l">
              <a:lnSpc>
                <a:spcPct val="90000"/>
              </a:lnSpc>
              <a:spcBef>
                <a:spcPts val="1000"/>
              </a:spcBef>
              <a:spcAft>
                <a:spcPts val="0"/>
              </a:spcAft>
              <a:buSzPts val="1400"/>
              <a:buChar char="-"/>
            </a:pPr>
            <a:r>
              <a:rPr lang="en-US"/>
              <a:t>Unfortunately, none of our team has experience with any sort of CAD software, hence, designing a custom frame presents uncharted territory</a:t>
            </a:r>
            <a:endParaRPr/>
          </a:p>
          <a:p>
            <a:pPr indent="-317500" lvl="0" marL="457200" rtl="0" algn="l">
              <a:lnSpc>
                <a:spcPct val="90000"/>
              </a:lnSpc>
              <a:spcBef>
                <a:spcPts val="0"/>
              </a:spcBef>
              <a:spcAft>
                <a:spcPts val="0"/>
              </a:spcAft>
              <a:buSzPts val="1400"/>
              <a:buChar char="-"/>
            </a:pPr>
            <a:r>
              <a:rPr lang="en-US"/>
              <a:t>Magnetics design, while many of our teammates have taken an introductory course to power electronics, we are still not familiar with magnetics design. Furthermore, we weren’t given the same </a:t>
            </a:r>
            <a:r>
              <a:rPr lang="en-US"/>
              <a:t>specifications</a:t>
            </a:r>
            <a:r>
              <a:rPr lang="en-US"/>
              <a:t> from Medtronics as </a:t>
            </a:r>
            <a:r>
              <a:rPr lang="en-US"/>
              <a:t>opposed</a:t>
            </a:r>
            <a:r>
              <a:rPr lang="en-US"/>
              <a:t> to the style of problems we saw in homeworks and the textbook for ECEN4797. </a:t>
            </a:r>
            <a:endParaRPr/>
          </a:p>
          <a:p>
            <a:pPr indent="-317500" lvl="0" marL="457200" rtl="0" algn="l">
              <a:lnSpc>
                <a:spcPct val="90000"/>
              </a:lnSpc>
              <a:spcBef>
                <a:spcPts val="0"/>
              </a:spcBef>
              <a:spcAft>
                <a:spcPts val="0"/>
              </a:spcAft>
              <a:buSzPts val="1400"/>
              <a:buChar char="-"/>
            </a:pPr>
            <a:r>
              <a:rPr lang="en-US"/>
              <a:t>Final PCB: intended to combine controller board + RF tank w/ sensor</a:t>
            </a:r>
            <a:endParaRPr/>
          </a:p>
          <a:p>
            <a:pPr indent="0" lvl="0" marL="0" rtl="0" algn="l">
              <a:lnSpc>
                <a:spcPct val="90000"/>
              </a:lnSpc>
              <a:spcBef>
                <a:spcPts val="1000"/>
              </a:spcBef>
              <a:spcAft>
                <a:spcPts val="0"/>
              </a:spcAft>
              <a:buNone/>
            </a:pPr>
            <a:r>
              <a:rPr lang="en-US"/>
              <a:t>Mitigation:</a:t>
            </a:r>
            <a:endParaRPr/>
          </a:p>
          <a:p>
            <a:pPr indent="-317500" lvl="0" marL="457200" rtl="0" algn="l">
              <a:lnSpc>
                <a:spcPct val="90000"/>
              </a:lnSpc>
              <a:spcBef>
                <a:spcPts val="1000"/>
              </a:spcBef>
              <a:spcAft>
                <a:spcPts val="0"/>
              </a:spcAft>
              <a:buSzPts val="1400"/>
              <a:buChar char="-"/>
            </a:pPr>
            <a:r>
              <a:rPr lang="en-US"/>
              <a:t>We could </a:t>
            </a:r>
            <a:r>
              <a:rPr lang="en-US"/>
              <a:t>mitigate</a:t>
            </a:r>
            <a:r>
              <a:rPr lang="en-US"/>
              <a:t> the first risk by modifying an off-the-shelf frame provided by Medtronic. Furthermore, we could construct a rudimentary frame ourselves using the laser cutter at the ITLL</a:t>
            </a:r>
            <a:endParaRPr/>
          </a:p>
          <a:p>
            <a:pPr indent="-317500" lvl="0" marL="457200" rtl="0" algn="l">
              <a:lnSpc>
                <a:spcPct val="90000"/>
              </a:lnSpc>
              <a:spcBef>
                <a:spcPts val="0"/>
              </a:spcBef>
              <a:spcAft>
                <a:spcPts val="0"/>
              </a:spcAft>
              <a:buSzPts val="1400"/>
              <a:buChar char="-"/>
            </a:pPr>
            <a:r>
              <a:rPr lang="en-US"/>
              <a:t>We have all </a:t>
            </a:r>
            <a:r>
              <a:rPr lang="en-US"/>
              <a:t>calculations</a:t>
            </a:r>
            <a:r>
              <a:rPr lang="en-US"/>
              <a:t> set for our inductors and transformers, hence, in the case that we have trouble constructing the magnetics themselves, we would simply request Medtronic to construct the inductor and transformers for us</a:t>
            </a:r>
            <a:endParaRPr/>
          </a:p>
          <a:p>
            <a:pPr indent="-317500" lvl="0" marL="457200" rtl="0" algn="l">
              <a:lnSpc>
                <a:spcPct val="90000"/>
              </a:lnSpc>
              <a:spcBef>
                <a:spcPts val="0"/>
              </a:spcBef>
              <a:spcAft>
                <a:spcPts val="0"/>
              </a:spcAft>
              <a:buSzPts val="1400"/>
              <a:buChar char="-"/>
            </a:pPr>
            <a:r>
              <a:rPr lang="en-US"/>
              <a:t>Mitigation for Final PCB is not having it and only using the existing 2 boards</a:t>
            </a:r>
            <a:endParaRPr/>
          </a:p>
        </p:txBody>
      </p:sp>
      <p:sp>
        <p:nvSpPr>
          <p:cNvPr id="504" name="Google Shape;504;gfff2ba0822_1_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f08f3ca721_4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g1f08f3ca721_4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Ali</a:t>
            </a:r>
            <a:endParaRPr/>
          </a:p>
          <a:p>
            <a:pPr indent="-317500" lvl="0" marL="457200" rtl="0" algn="l">
              <a:lnSpc>
                <a:spcPct val="100000"/>
              </a:lnSpc>
              <a:spcBef>
                <a:spcPts val="0"/>
              </a:spcBef>
              <a:spcAft>
                <a:spcPts val="0"/>
              </a:spcAft>
              <a:buSzPts val="1400"/>
              <a:buChar char="-"/>
            </a:pPr>
            <a:r>
              <a:rPr lang="en-US"/>
              <a:t>final pcb, passive components, generator box</a:t>
            </a:r>
            <a:endParaRPr/>
          </a:p>
        </p:txBody>
      </p:sp>
      <p:sp>
        <p:nvSpPr>
          <p:cNvPr id="516" name="Google Shape;516;g1f08f3ca721_4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fff2ba0822_1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 name="Google Shape;523;gfff2ba0822_1_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Ali</a:t>
            </a:r>
            <a:endParaRPr/>
          </a:p>
        </p:txBody>
      </p:sp>
      <p:sp>
        <p:nvSpPr>
          <p:cNvPr id="524" name="Google Shape;524;gfff2ba0822_1_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6ccd8f8a24_2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1" name="Google Shape;531;g16ccd8f8a24_2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2" name="Google Shape;532;g16ccd8f8a24_2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f08f3ca72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 name="Google Shape;538;g1f08f3ca721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9" name="Google Shape;539;g1f08f3ca721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f0636ddba1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5" name="Google Shape;545;g1f0636ddba1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Rustin</a:t>
            </a:r>
            <a:endParaRPr/>
          </a:p>
        </p:txBody>
      </p:sp>
      <p:sp>
        <p:nvSpPr>
          <p:cNvPr id="546" name="Google Shape;546;g1f0636ddba1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8d87ed7761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g18d87ed7761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Noah</a:t>
            </a:r>
            <a:endParaRPr/>
          </a:p>
          <a:p>
            <a:pPr indent="0" lvl="0" marL="0" rtl="0" algn="l">
              <a:lnSpc>
                <a:spcPct val="100000"/>
              </a:lnSpc>
              <a:spcBef>
                <a:spcPts val="0"/>
              </a:spcBef>
              <a:spcAft>
                <a:spcPts val="0"/>
              </a:spcAft>
              <a:buSzPts val="1400"/>
              <a:buNone/>
            </a:pPr>
            <a:r>
              <a:rPr lang="en-US"/>
              <a:t>Here is a simplified graphic of what our system will look like in operation. We have our generator with ports for connecting to a laptop so that it can display measurements that the user will need such as </a:t>
            </a:r>
            <a:r>
              <a:rPr lang="en-US"/>
              <a:t>impedance and rms voltage values. There will be a port for the ligasure device</a:t>
            </a:r>
            <a:endParaRPr/>
          </a:p>
        </p:txBody>
      </p:sp>
      <p:sp>
        <p:nvSpPr>
          <p:cNvPr id="159" name="Google Shape;159;g18d87ed7761_0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f039132fa3_1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f039132fa3_1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g1f039132fa3_1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8c686d9222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 name="Google Shape;575;g18c686d9222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g18c686d9222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6b0cd0509b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g16b0cd0509b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Steven: </a:t>
            </a:r>
            <a:endParaRPr/>
          </a:p>
          <a:p>
            <a:pPr indent="0" lvl="0" marL="0" rtl="0" algn="l">
              <a:lnSpc>
                <a:spcPct val="100000"/>
              </a:lnSpc>
              <a:spcBef>
                <a:spcPts val="0"/>
              </a:spcBef>
              <a:spcAft>
                <a:spcPts val="0"/>
              </a:spcAft>
              <a:buSzPts val="1400"/>
              <a:buNone/>
            </a:pPr>
            <a:r>
              <a:rPr lang="en-US"/>
              <a:t>interrupt state machine type thing</a:t>
            </a:r>
            <a:endParaRPr/>
          </a:p>
          <a:p>
            <a:pPr indent="0" lvl="0" marL="0" rtl="0" algn="l">
              <a:lnSpc>
                <a:spcPct val="100000"/>
              </a:lnSpc>
              <a:spcBef>
                <a:spcPts val="0"/>
              </a:spcBef>
              <a:spcAft>
                <a:spcPts val="0"/>
              </a:spcAft>
              <a:buSzPts val="1400"/>
              <a:buNone/>
            </a:pPr>
            <a:r>
              <a:rPr lang="en-US"/>
              <a:t>talk about development, block diag for signal flow, timing</a:t>
            </a:r>
            <a:endParaRPr/>
          </a:p>
        </p:txBody>
      </p:sp>
      <p:sp>
        <p:nvSpPr>
          <p:cNvPr id="587" name="Google Shape;587;g16b0cd0509b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fff2ba0822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gfff2ba0822_1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Sonal</a:t>
            </a:r>
            <a:endParaRPr/>
          </a:p>
        </p:txBody>
      </p:sp>
      <p:sp>
        <p:nvSpPr>
          <p:cNvPr id="595" name="Google Shape;595;gfff2ba0822_1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f039132fa3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f039132fa3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Noah</a:t>
            </a:r>
            <a:endParaRPr/>
          </a:p>
        </p:txBody>
      </p:sp>
      <p:sp>
        <p:nvSpPr>
          <p:cNvPr id="169" name="Google Shape;169;g1f039132fa3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ff2ba0822_2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gfff2ba0822_2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Here’s the system diagram of our project.</a:t>
            </a:r>
            <a:endParaRPr/>
          </a:p>
        </p:txBody>
      </p:sp>
      <p:sp>
        <p:nvSpPr>
          <p:cNvPr id="179" name="Google Shape;179;gfff2ba0822_2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f039132fa3_9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g1f039132fa3_9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have a +48 V DC supply that’s powering the phase shifted full bridge. </a:t>
            </a:r>
            <a:endParaRPr/>
          </a:p>
        </p:txBody>
      </p:sp>
      <p:sp>
        <p:nvSpPr>
          <p:cNvPr id="187" name="Google Shape;187;g1f039132fa3_9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f039132fa3_9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f039132fa3_9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Sonal- The rest of the system is being powered with a 12V wall adapter, such as the MCU and the sensor circuitry. </a:t>
            </a:r>
            <a:endParaRPr/>
          </a:p>
        </p:txBody>
      </p:sp>
      <p:sp>
        <p:nvSpPr>
          <p:cNvPr id="196" name="Google Shape;196;g1f039132fa3_9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f039132fa3_9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g1f039132fa3_9_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Sonal: The first part of our design is the Phase-Shifted Full Bridge</a:t>
            </a:r>
            <a:endParaRPr/>
          </a:p>
        </p:txBody>
      </p:sp>
      <p:sp>
        <p:nvSpPr>
          <p:cNvPr id="208" name="Google Shape;208;g1f039132fa3_9_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19" name="Shape 19"/>
        <p:cNvGrpSpPr/>
        <p:nvPr/>
      </p:nvGrpSpPr>
      <p:grpSpPr>
        <a:xfrm>
          <a:off x="0" y="0"/>
          <a:ext cx="0" cy="0"/>
          <a:chOff x="0" y="0"/>
          <a:chExt cx="0" cy="0"/>
        </a:xfrm>
      </p:grpSpPr>
      <p:sp>
        <p:nvSpPr>
          <p:cNvPr id="20" name="Google Shape;20;p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9"/>
          <p:cNvSpPr txBox="1"/>
          <p:nvPr>
            <p:ph idx="12" type="sldNum"/>
          </p:nvPr>
        </p:nvSpPr>
        <p:spPr>
          <a:xfrm>
            <a:off x="11492916" y="5809333"/>
            <a:ext cx="699083"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23" name="Google Shape;23;p9"/>
          <p:cNvSpPr/>
          <p:nvPr/>
        </p:nvSpPr>
        <p:spPr>
          <a:xfrm>
            <a:off x="25167" y="683543"/>
            <a:ext cx="12164038" cy="21408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62" name="Shape 62"/>
        <p:cNvGrpSpPr/>
        <p:nvPr/>
      </p:nvGrpSpPr>
      <p:grpSpPr>
        <a:xfrm>
          <a:off x="0" y="0"/>
          <a:ext cx="0" cy="0"/>
          <a:chOff x="0" y="0"/>
          <a:chExt cx="0" cy="0"/>
        </a:xfrm>
      </p:grpSpPr>
      <p:sp>
        <p:nvSpPr>
          <p:cNvPr id="63" name="Google Shape;63;p18"/>
          <p:cNvSpPr txBox="1"/>
          <p:nvPr>
            <p:ph type="title"/>
          </p:nvPr>
        </p:nvSpPr>
        <p:spPr>
          <a:xfrm>
            <a:off x="838200" y="60356"/>
            <a:ext cx="10515600" cy="6704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8"/>
          <p:cNvSpPr txBox="1"/>
          <p:nvPr>
            <p:ph idx="1" type="body"/>
          </p:nvPr>
        </p:nvSpPr>
        <p:spPr>
          <a:xfrm>
            <a:off x="838200" y="1089091"/>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18"/>
          <p:cNvSpPr txBox="1"/>
          <p:nvPr>
            <p:ph idx="10" type="dt"/>
          </p:nvPr>
        </p:nvSpPr>
        <p:spPr>
          <a:xfrm>
            <a:off x="10544960" y="5809332"/>
            <a:ext cx="947955"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6" name="Google Shape;66;p1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7" name="Google Shape;67;p18"/>
          <p:cNvSpPr txBox="1"/>
          <p:nvPr>
            <p:ph idx="12" type="sldNum"/>
          </p:nvPr>
        </p:nvSpPr>
        <p:spPr>
          <a:xfrm>
            <a:off x="11492916" y="5809333"/>
            <a:ext cx="699083"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68" name="Google Shape;68;p18"/>
          <p:cNvSpPr/>
          <p:nvPr/>
        </p:nvSpPr>
        <p:spPr>
          <a:xfrm>
            <a:off x="0" y="6244500"/>
            <a:ext cx="12192000" cy="613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9" name="Google Shape;69;p18"/>
          <p:cNvSpPr/>
          <p:nvPr/>
        </p:nvSpPr>
        <p:spPr>
          <a:xfrm>
            <a:off x="0" y="6188944"/>
            <a:ext cx="12192000" cy="54864"/>
          </a:xfrm>
          <a:prstGeom prst="rect">
            <a:avLst/>
          </a:prstGeom>
          <a:solidFill>
            <a:srgbClr val="C1AC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0" name="Google Shape;70;p18"/>
          <p:cNvPicPr preferRelativeResize="0"/>
          <p:nvPr/>
        </p:nvPicPr>
        <p:blipFill rotWithShape="1">
          <a:blip r:embed="rId2">
            <a:alphaModFix/>
          </a:blip>
          <a:srcRect b="0" l="0" r="0" t="0"/>
          <a:stretch/>
        </p:blipFill>
        <p:spPr>
          <a:xfrm>
            <a:off x="18245" y="6270258"/>
            <a:ext cx="649310" cy="600052"/>
          </a:xfrm>
          <a:prstGeom prst="rect">
            <a:avLst/>
          </a:prstGeom>
          <a:noFill/>
          <a:ln>
            <a:noFill/>
          </a:ln>
        </p:spPr>
      </p:pic>
      <p:sp>
        <p:nvSpPr>
          <p:cNvPr id="71" name="Google Shape;71;p18"/>
          <p:cNvSpPr txBox="1"/>
          <p:nvPr/>
        </p:nvSpPr>
        <p:spPr>
          <a:xfrm>
            <a:off x="7330084" y="6385618"/>
            <a:ext cx="380104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Times New Roman"/>
                <a:ea typeface="Times New Roman"/>
                <a:cs typeface="Times New Roman"/>
                <a:sym typeface="Times New Roman"/>
              </a:rPr>
              <a:t>High Speed Digital Engineering Group</a:t>
            </a:r>
            <a:endParaRPr b="0" i="0" sz="1400" u="none" cap="none" strike="noStrike">
              <a:solidFill>
                <a:srgbClr val="000000"/>
              </a:solidFill>
              <a:latin typeface="Arial"/>
              <a:ea typeface="Arial"/>
              <a:cs typeface="Arial"/>
              <a:sym typeface="Arial"/>
            </a:endParaRPr>
          </a:p>
        </p:txBody>
      </p:sp>
      <p:sp>
        <p:nvSpPr>
          <p:cNvPr id="72" name="Google Shape;72;p18"/>
          <p:cNvSpPr txBox="1"/>
          <p:nvPr/>
        </p:nvSpPr>
        <p:spPr>
          <a:xfrm>
            <a:off x="693313" y="6266118"/>
            <a:ext cx="394479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imes New Roman"/>
                <a:ea typeface="Times New Roman"/>
                <a:cs typeface="Times New Roman"/>
                <a:sym typeface="Times New Roman"/>
              </a:rPr>
              <a:t>E. Bogatin, M. Piket-May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imes New Roman"/>
                <a:ea typeface="Times New Roman"/>
                <a:cs typeface="Times New Roman"/>
                <a:sym typeface="Times New Roman"/>
              </a:rPr>
              <a:t>Electrical, Computer and Energy Engineering</a:t>
            </a:r>
            <a:endParaRPr b="0" i="0" sz="1400" u="none" cap="none" strike="noStrike">
              <a:solidFill>
                <a:srgbClr val="000000"/>
              </a:solidFill>
              <a:latin typeface="Arial"/>
              <a:ea typeface="Arial"/>
              <a:cs typeface="Arial"/>
              <a:sym typeface="Arial"/>
            </a:endParaRPr>
          </a:p>
        </p:txBody>
      </p:sp>
      <p:pic>
        <p:nvPicPr>
          <p:cNvPr id="73" name="Google Shape;73;p18"/>
          <p:cNvPicPr preferRelativeResize="0"/>
          <p:nvPr/>
        </p:nvPicPr>
        <p:blipFill rotWithShape="1">
          <a:blip r:embed="rId3">
            <a:alphaModFix/>
          </a:blip>
          <a:srcRect b="0" l="0" r="0" t="0"/>
          <a:stretch/>
        </p:blipFill>
        <p:spPr>
          <a:xfrm>
            <a:off x="11170906" y="6284580"/>
            <a:ext cx="955665" cy="5478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74" name="Shape 74"/>
        <p:cNvGrpSpPr/>
        <p:nvPr/>
      </p:nvGrpSpPr>
      <p:grpSpPr>
        <a:xfrm>
          <a:off x="0" y="0"/>
          <a:ext cx="0" cy="0"/>
          <a:chOff x="0" y="0"/>
          <a:chExt cx="0" cy="0"/>
        </a:xfrm>
      </p:grpSpPr>
      <p:sp>
        <p:nvSpPr>
          <p:cNvPr id="75" name="Google Shape;75;p19"/>
          <p:cNvSpPr txBox="1"/>
          <p:nvPr>
            <p:ph type="title"/>
          </p:nvPr>
        </p:nvSpPr>
        <p:spPr>
          <a:xfrm>
            <a:off x="838200" y="60356"/>
            <a:ext cx="10515600" cy="6704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9"/>
          <p:cNvSpPr txBox="1"/>
          <p:nvPr>
            <p:ph idx="1" type="body"/>
          </p:nvPr>
        </p:nvSpPr>
        <p:spPr>
          <a:xfrm>
            <a:off x="838200" y="1089091"/>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9"/>
          <p:cNvSpPr txBox="1"/>
          <p:nvPr>
            <p:ph idx="10" type="dt"/>
          </p:nvPr>
        </p:nvSpPr>
        <p:spPr>
          <a:xfrm>
            <a:off x="10544960" y="5809332"/>
            <a:ext cx="947955"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8" name="Google Shape;78;p1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9" name="Google Shape;79;p19"/>
          <p:cNvSpPr txBox="1"/>
          <p:nvPr>
            <p:ph idx="12" type="sldNum"/>
          </p:nvPr>
        </p:nvSpPr>
        <p:spPr>
          <a:xfrm>
            <a:off x="11492916" y="5809333"/>
            <a:ext cx="699083"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80" name="Google Shape;80;p19"/>
          <p:cNvSpPr/>
          <p:nvPr/>
        </p:nvSpPr>
        <p:spPr>
          <a:xfrm>
            <a:off x="0" y="6244500"/>
            <a:ext cx="12192000" cy="613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81" name="Google Shape;81;p19"/>
          <p:cNvSpPr/>
          <p:nvPr/>
        </p:nvSpPr>
        <p:spPr>
          <a:xfrm>
            <a:off x="0" y="6188944"/>
            <a:ext cx="12192000" cy="54864"/>
          </a:xfrm>
          <a:prstGeom prst="rect">
            <a:avLst/>
          </a:prstGeom>
          <a:solidFill>
            <a:srgbClr val="C1AC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2" name="Google Shape;82;p19"/>
          <p:cNvPicPr preferRelativeResize="0"/>
          <p:nvPr/>
        </p:nvPicPr>
        <p:blipFill rotWithShape="1">
          <a:blip r:embed="rId2">
            <a:alphaModFix/>
          </a:blip>
          <a:srcRect b="0" l="0" r="0" t="0"/>
          <a:stretch/>
        </p:blipFill>
        <p:spPr>
          <a:xfrm>
            <a:off x="18245" y="6270258"/>
            <a:ext cx="649310" cy="600052"/>
          </a:xfrm>
          <a:prstGeom prst="rect">
            <a:avLst/>
          </a:prstGeom>
          <a:noFill/>
          <a:ln>
            <a:noFill/>
          </a:ln>
        </p:spPr>
      </p:pic>
      <p:sp>
        <p:nvSpPr>
          <p:cNvPr id="83" name="Google Shape;83;p19"/>
          <p:cNvSpPr txBox="1"/>
          <p:nvPr/>
        </p:nvSpPr>
        <p:spPr>
          <a:xfrm>
            <a:off x="7330084" y="6385618"/>
            <a:ext cx="380104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Times New Roman"/>
                <a:ea typeface="Times New Roman"/>
                <a:cs typeface="Times New Roman"/>
                <a:sym typeface="Times New Roman"/>
              </a:rPr>
              <a:t>High Speed Digital Engineering Group</a:t>
            </a:r>
            <a:endParaRPr b="0" i="0" sz="1400" u="none" cap="none" strike="noStrike">
              <a:solidFill>
                <a:srgbClr val="000000"/>
              </a:solidFill>
              <a:latin typeface="Arial"/>
              <a:ea typeface="Arial"/>
              <a:cs typeface="Arial"/>
              <a:sym typeface="Arial"/>
            </a:endParaRPr>
          </a:p>
        </p:txBody>
      </p:sp>
      <p:sp>
        <p:nvSpPr>
          <p:cNvPr id="84" name="Google Shape;84;p19"/>
          <p:cNvSpPr txBox="1"/>
          <p:nvPr/>
        </p:nvSpPr>
        <p:spPr>
          <a:xfrm>
            <a:off x="693313" y="6266118"/>
            <a:ext cx="394479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imes New Roman"/>
                <a:ea typeface="Times New Roman"/>
                <a:cs typeface="Times New Roman"/>
                <a:sym typeface="Times New Roman"/>
              </a:rPr>
              <a:t>E. Bogatin, M. Piket-May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imes New Roman"/>
                <a:ea typeface="Times New Roman"/>
                <a:cs typeface="Times New Roman"/>
                <a:sym typeface="Times New Roman"/>
              </a:rPr>
              <a:t>Electrical, Computer and Energy Engineering</a:t>
            </a:r>
            <a:endParaRPr b="0" i="0" sz="1400" u="none" cap="none" strike="noStrike">
              <a:solidFill>
                <a:srgbClr val="000000"/>
              </a:solidFill>
              <a:latin typeface="Arial"/>
              <a:ea typeface="Arial"/>
              <a:cs typeface="Arial"/>
              <a:sym typeface="Arial"/>
            </a:endParaRPr>
          </a:p>
        </p:txBody>
      </p:sp>
      <p:pic>
        <p:nvPicPr>
          <p:cNvPr id="85" name="Google Shape;85;p19"/>
          <p:cNvPicPr preferRelativeResize="0"/>
          <p:nvPr/>
        </p:nvPicPr>
        <p:blipFill rotWithShape="1">
          <a:blip r:embed="rId3">
            <a:alphaModFix/>
          </a:blip>
          <a:srcRect b="0" l="0" r="0" t="0"/>
          <a:stretch/>
        </p:blipFill>
        <p:spPr>
          <a:xfrm>
            <a:off x="11170906" y="6284580"/>
            <a:ext cx="955665" cy="54784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 name="Shape 86"/>
        <p:cNvGrpSpPr/>
        <p:nvPr/>
      </p:nvGrpSpPr>
      <p:grpSpPr>
        <a:xfrm>
          <a:off x="0" y="0"/>
          <a:ext cx="0" cy="0"/>
          <a:chOff x="0" y="0"/>
          <a:chExt cx="0" cy="0"/>
        </a:xfrm>
      </p:grpSpPr>
      <p:sp>
        <p:nvSpPr>
          <p:cNvPr id="87" name="Google Shape;87;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9" name="Google Shape;89;p2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0" name="Google Shape;90;p20"/>
          <p:cNvSpPr txBox="1"/>
          <p:nvPr>
            <p:ph idx="10" type="dt"/>
          </p:nvPr>
        </p:nvSpPr>
        <p:spPr>
          <a:xfrm>
            <a:off x="10544960" y="5809332"/>
            <a:ext cx="947955"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1" name="Google Shape;91;p2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2" name="Google Shape;92;p20"/>
          <p:cNvSpPr txBox="1"/>
          <p:nvPr>
            <p:ph idx="12" type="sldNum"/>
          </p:nvPr>
        </p:nvSpPr>
        <p:spPr>
          <a:xfrm>
            <a:off x="11492916" y="5809333"/>
            <a:ext cx="699083"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3" name="Shape 93"/>
        <p:cNvGrpSpPr/>
        <p:nvPr/>
      </p:nvGrpSpPr>
      <p:grpSpPr>
        <a:xfrm>
          <a:off x="0" y="0"/>
          <a:ext cx="0" cy="0"/>
          <a:chOff x="0" y="0"/>
          <a:chExt cx="0" cy="0"/>
        </a:xfrm>
      </p:grpSpPr>
      <p:sp>
        <p:nvSpPr>
          <p:cNvPr id="94" name="Google Shape;94;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1"/>
          <p:cNvSpPr/>
          <p:nvPr>
            <p:ph idx="2" type="pic"/>
          </p:nvPr>
        </p:nvSpPr>
        <p:spPr>
          <a:xfrm>
            <a:off x="5183188" y="987425"/>
            <a:ext cx="6172200" cy="4873625"/>
          </a:xfrm>
          <a:prstGeom prst="rect">
            <a:avLst/>
          </a:prstGeom>
          <a:noFill/>
          <a:ln>
            <a:noFill/>
          </a:ln>
        </p:spPr>
      </p:sp>
      <p:sp>
        <p:nvSpPr>
          <p:cNvPr id="96" name="Google Shape;96;p2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7" name="Google Shape;97;p21"/>
          <p:cNvSpPr txBox="1"/>
          <p:nvPr>
            <p:ph idx="10" type="dt"/>
          </p:nvPr>
        </p:nvSpPr>
        <p:spPr>
          <a:xfrm>
            <a:off x="10544960" y="5809332"/>
            <a:ext cx="947955"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8" name="Google Shape;98;p2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9" name="Google Shape;99;p21"/>
          <p:cNvSpPr txBox="1"/>
          <p:nvPr>
            <p:ph idx="12" type="sldNum"/>
          </p:nvPr>
        </p:nvSpPr>
        <p:spPr>
          <a:xfrm>
            <a:off x="11492916" y="5809333"/>
            <a:ext cx="699083"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0" name="Shape 100"/>
        <p:cNvGrpSpPr/>
        <p:nvPr/>
      </p:nvGrpSpPr>
      <p:grpSpPr>
        <a:xfrm>
          <a:off x="0" y="0"/>
          <a:ext cx="0" cy="0"/>
          <a:chOff x="0" y="0"/>
          <a:chExt cx="0" cy="0"/>
        </a:xfrm>
      </p:grpSpPr>
      <p:sp>
        <p:nvSpPr>
          <p:cNvPr id="101" name="Google Shape;101;p22"/>
          <p:cNvSpPr txBox="1"/>
          <p:nvPr>
            <p:ph type="title"/>
          </p:nvPr>
        </p:nvSpPr>
        <p:spPr>
          <a:xfrm>
            <a:off x="838200" y="60356"/>
            <a:ext cx="10515600" cy="6704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22"/>
          <p:cNvSpPr txBox="1"/>
          <p:nvPr>
            <p:ph idx="1" type="body"/>
          </p:nvPr>
        </p:nvSpPr>
        <p:spPr>
          <a:xfrm rot="5400000">
            <a:off x="3920331" y="-1993040"/>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22"/>
          <p:cNvSpPr txBox="1"/>
          <p:nvPr>
            <p:ph idx="10" type="dt"/>
          </p:nvPr>
        </p:nvSpPr>
        <p:spPr>
          <a:xfrm>
            <a:off x="10544960" y="5809332"/>
            <a:ext cx="947955"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4" name="Google Shape;104;p2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5" name="Google Shape;105;p22"/>
          <p:cNvSpPr txBox="1"/>
          <p:nvPr>
            <p:ph idx="12" type="sldNum"/>
          </p:nvPr>
        </p:nvSpPr>
        <p:spPr>
          <a:xfrm>
            <a:off x="11492916" y="5809333"/>
            <a:ext cx="699083"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6" name="Shape 106"/>
        <p:cNvGrpSpPr/>
        <p:nvPr/>
      </p:nvGrpSpPr>
      <p:grpSpPr>
        <a:xfrm>
          <a:off x="0" y="0"/>
          <a:ext cx="0" cy="0"/>
          <a:chOff x="0" y="0"/>
          <a:chExt cx="0" cy="0"/>
        </a:xfrm>
      </p:grpSpPr>
      <p:sp>
        <p:nvSpPr>
          <p:cNvPr id="107" name="Google Shape;107;p2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23"/>
          <p:cNvSpPr txBox="1"/>
          <p:nvPr>
            <p:ph idx="10" type="dt"/>
          </p:nvPr>
        </p:nvSpPr>
        <p:spPr>
          <a:xfrm>
            <a:off x="10544960" y="5809332"/>
            <a:ext cx="947955"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10" name="Google Shape;110;p2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11" name="Google Shape;111;p23"/>
          <p:cNvSpPr txBox="1"/>
          <p:nvPr>
            <p:ph idx="12" type="sldNum"/>
          </p:nvPr>
        </p:nvSpPr>
        <p:spPr>
          <a:xfrm>
            <a:off x="11492916" y="5809333"/>
            <a:ext cx="699083"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24" name="Shape 24"/>
        <p:cNvGrpSpPr/>
        <p:nvPr/>
      </p:nvGrpSpPr>
      <p:grpSpPr>
        <a:xfrm>
          <a:off x="0" y="0"/>
          <a:ext cx="0" cy="0"/>
          <a:chOff x="0" y="0"/>
          <a:chExt cx="0" cy="0"/>
        </a:xfrm>
      </p:grpSpPr>
      <p:sp>
        <p:nvSpPr>
          <p:cNvPr id="25" name="Google Shape;25;p10"/>
          <p:cNvSpPr txBox="1"/>
          <p:nvPr>
            <p:ph type="title"/>
          </p:nvPr>
        </p:nvSpPr>
        <p:spPr>
          <a:xfrm>
            <a:off x="838200" y="60356"/>
            <a:ext cx="10515600" cy="6704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0"/>
          <p:cNvSpPr txBox="1"/>
          <p:nvPr>
            <p:ph idx="1" type="body"/>
          </p:nvPr>
        </p:nvSpPr>
        <p:spPr>
          <a:xfrm>
            <a:off x="838200" y="1089091"/>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10"/>
          <p:cNvSpPr txBox="1"/>
          <p:nvPr>
            <p:ph idx="12" type="sldNum"/>
          </p:nvPr>
        </p:nvSpPr>
        <p:spPr>
          <a:xfrm>
            <a:off x="11492916" y="5809333"/>
            <a:ext cx="699083"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13"/>
          <p:cNvSpPr txBox="1"/>
          <p:nvPr>
            <p:ph idx="12" type="sldNum"/>
          </p:nvPr>
        </p:nvSpPr>
        <p:spPr>
          <a:xfrm>
            <a:off x="11492916" y="5809333"/>
            <a:ext cx="699083"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 name="Shape 32"/>
        <p:cNvGrpSpPr/>
        <p:nvPr/>
      </p:nvGrpSpPr>
      <p:grpSpPr>
        <a:xfrm>
          <a:off x="0" y="0"/>
          <a:ext cx="0" cy="0"/>
          <a:chOff x="0" y="0"/>
          <a:chExt cx="0" cy="0"/>
        </a:xfrm>
      </p:grpSpPr>
      <p:sp>
        <p:nvSpPr>
          <p:cNvPr id="33" name="Google Shape;33;p1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 name="Google Shape;35;p11"/>
          <p:cNvSpPr txBox="1"/>
          <p:nvPr>
            <p:ph idx="12" type="sldNum"/>
          </p:nvPr>
        </p:nvSpPr>
        <p:spPr>
          <a:xfrm>
            <a:off x="11492916" y="5809333"/>
            <a:ext cx="699083"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6" name="Shape 36"/>
        <p:cNvGrpSpPr/>
        <p:nvPr/>
      </p:nvGrpSpPr>
      <p:grpSpPr>
        <a:xfrm>
          <a:off x="0" y="0"/>
          <a:ext cx="0" cy="0"/>
          <a:chOff x="0" y="0"/>
          <a:chExt cx="0" cy="0"/>
        </a:xfrm>
      </p:grpSpPr>
      <p:sp>
        <p:nvSpPr>
          <p:cNvPr id="37" name="Google Shape;37;p12"/>
          <p:cNvSpPr txBox="1"/>
          <p:nvPr>
            <p:ph type="title"/>
          </p:nvPr>
        </p:nvSpPr>
        <p:spPr>
          <a:xfrm>
            <a:off x="838200" y="60356"/>
            <a:ext cx="10515600" cy="6704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2"/>
          <p:cNvSpPr txBox="1"/>
          <p:nvPr>
            <p:ph idx="1" type="body"/>
          </p:nvPr>
        </p:nvSpPr>
        <p:spPr>
          <a:xfrm>
            <a:off x="838200" y="1089091"/>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12"/>
          <p:cNvSpPr txBox="1"/>
          <p:nvPr>
            <p:ph idx="12" type="sldNum"/>
          </p:nvPr>
        </p:nvSpPr>
        <p:spPr>
          <a:xfrm>
            <a:off x="11492916" y="5809333"/>
            <a:ext cx="699083"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14"/>
          <p:cNvSpPr txBox="1"/>
          <p:nvPr>
            <p:ph type="title"/>
          </p:nvPr>
        </p:nvSpPr>
        <p:spPr>
          <a:xfrm>
            <a:off x="838200" y="60356"/>
            <a:ext cx="10515600" cy="6704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4"/>
          <p:cNvSpPr txBox="1"/>
          <p:nvPr>
            <p:ph idx="12" type="sldNum"/>
          </p:nvPr>
        </p:nvSpPr>
        <p:spPr>
          <a:xfrm>
            <a:off x="11492916" y="5809333"/>
            <a:ext cx="699083"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1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1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1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1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15"/>
          <p:cNvSpPr txBox="1"/>
          <p:nvPr>
            <p:ph idx="10" type="dt"/>
          </p:nvPr>
        </p:nvSpPr>
        <p:spPr>
          <a:xfrm>
            <a:off x="10544960" y="5809332"/>
            <a:ext cx="947955"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2" name="Google Shape;52;p1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3" name="Google Shape;53;p15"/>
          <p:cNvSpPr txBox="1"/>
          <p:nvPr>
            <p:ph idx="12" type="sldNum"/>
          </p:nvPr>
        </p:nvSpPr>
        <p:spPr>
          <a:xfrm>
            <a:off x="11492916" y="5809333"/>
            <a:ext cx="699083"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16"/>
          <p:cNvSpPr txBox="1"/>
          <p:nvPr>
            <p:ph type="title"/>
          </p:nvPr>
        </p:nvSpPr>
        <p:spPr>
          <a:xfrm>
            <a:off x="838200" y="60356"/>
            <a:ext cx="10515600" cy="6704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6"/>
          <p:cNvSpPr txBox="1"/>
          <p:nvPr>
            <p:ph idx="12" type="sldNum"/>
          </p:nvPr>
        </p:nvSpPr>
        <p:spPr>
          <a:xfrm>
            <a:off x="11492916" y="5809333"/>
            <a:ext cx="699083"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7" name="Shape 57"/>
        <p:cNvGrpSpPr/>
        <p:nvPr/>
      </p:nvGrpSpPr>
      <p:grpSpPr>
        <a:xfrm>
          <a:off x="0" y="0"/>
          <a:ext cx="0" cy="0"/>
          <a:chOff x="0" y="0"/>
          <a:chExt cx="0" cy="0"/>
        </a:xfrm>
      </p:grpSpPr>
      <p:sp>
        <p:nvSpPr>
          <p:cNvPr id="58" name="Google Shape;58;p17"/>
          <p:cNvSpPr txBox="1"/>
          <p:nvPr>
            <p:ph idx="12" type="sldNum"/>
          </p:nvPr>
        </p:nvSpPr>
        <p:spPr>
          <a:xfrm>
            <a:off x="11492916" y="5809333"/>
            <a:ext cx="699083"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9" name="Google Shape;59;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7"/>
          <p:cNvSpPr/>
          <p:nvPr/>
        </p:nvSpPr>
        <p:spPr>
          <a:xfrm>
            <a:off x="0" y="266921"/>
            <a:ext cx="12192000" cy="85351"/>
          </a:xfrm>
          <a:prstGeom prst="rect">
            <a:avLst/>
          </a:prstGeom>
          <a:solidFill>
            <a:srgbClr val="C1AC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 name="Google Shape;61;p17"/>
          <p:cNvSpPr/>
          <p:nvPr/>
        </p:nvSpPr>
        <p:spPr>
          <a:xfrm>
            <a:off x="0" y="0"/>
            <a:ext cx="12192000" cy="29883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6.png"/><Relationship Id="rId2" Type="http://schemas.openxmlformats.org/officeDocument/2006/relationships/image" Target="../media/image8.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18" Type="http://schemas.openxmlformats.org/officeDocument/2006/relationships/theme" Target="../theme/theme2.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838200" y="60356"/>
            <a:ext cx="10515600" cy="67040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8"/>
          <p:cNvSpPr txBox="1"/>
          <p:nvPr>
            <p:ph idx="1" type="body"/>
          </p:nvPr>
        </p:nvSpPr>
        <p:spPr>
          <a:xfrm>
            <a:off x="838200" y="1089091"/>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Noto Sans"/>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Noto Sans"/>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Noto Sans"/>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Noto Sans"/>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8"/>
          <p:cNvSpPr txBox="1"/>
          <p:nvPr>
            <p:ph idx="12" type="sldNum"/>
          </p:nvPr>
        </p:nvSpPr>
        <p:spPr>
          <a:xfrm>
            <a:off x="11492916" y="5809333"/>
            <a:ext cx="699083"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13" name="Google Shape;13;p8"/>
          <p:cNvSpPr/>
          <p:nvPr/>
        </p:nvSpPr>
        <p:spPr>
          <a:xfrm>
            <a:off x="0" y="6153778"/>
            <a:ext cx="12192000" cy="70422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Image result for be boulder" id="14" name="Google Shape;14;p8"/>
          <p:cNvPicPr preferRelativeResize="0"/>
          <p:nvPr/>
        </p:nvPicPr>
        <p:blipFill rotWithShape="1">
          <a:blip r:embed="rId1">
            <a:alphaModFix/>
          </a:blip>
          <a:srcRect b="0" l="0" r="0" t="49597"/>
          <a:stretch/>
        </p:blipFill>
        <p:spPr>
          <a:xfrm>
            <a:off x="95089" y="6150307"/>
            <a:ext cx="4741069" cy="704387"/>
          </a:xfrm>
          <a:prstGeom prst="rect">
            <a:avLst/>
          </a:prstGeom>
          <a:noFill/>
          <a:ln>
            <a:noFill/>
          </a:ln>
        </p:spPr>
      </p:pic>
      <p:sp>
        <p:nvSpPr>
          <p:cNvPr id="15" name="Google Shape;15;p8"/>
          <p:cNvSpPr/>
          <p:nvPr/>
        </p:nvSpPr>
        <p:spPr>
          <a:xfrm>
            <a:off x="0" y="6106396"/>
            <a:ext cx="12192000" cy="54864"/>
          </a:xfrm>
          <a:prstGeom prst="rect">
            <a:avLst/>
          </a:prstGeom>
          <a:solidFill>
            <a:srgbClr val="C1AC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 name="Google Shape;16;p8"/>
          <p:cNvSpPr txBox="1"/>
          <p:nvPr/>
        </p:nvSpPr>
        <p:spPr>
          <a:xfrm>
            <a:off x="5204767" y="6331209"/>
            <a:ext cx="544251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Times New Roman"/>
                <a:ea typeface="Times New Roman"/>
                <a:cs typeface="Times New Roman"/>
                <a:sym typeface="Times New Roman"/>
              </a:rPr>
              <a:t>ECEE Senior Design Lab (SDL) Capstone Class of 2023</a:t>
            </a:r>
            <a:endParaRPr b="0" i="0" sz="1400" u="none" cap="none" strike="noStrike">
              <a:solidFill>
                <a:srgbClr val="000000"/>
              </a:solidFill>
              <a:latin typeface="Arial"/>
              <a:ea typeface="Arial"/>
              <a:cs typeface="Arial"/>
              <a:sym typeface="Arial"/>
            </a:endParaRPr>
          </a:p>
        </p:txBody>
      </p:sp>
      <p:sp>
        <p:nvSpPr>
          <p:cNvPr id="17" name="Google Shape;17;p8"/>
          <p:cNvSpPr/>
          <p:nvPr/>
        </p:nvSpPr>
        <p:spPr>
          <a:xfrm>
            <a:off x="0" y="754181"/>
            <a:ext cx="12192000" cy="54864"/>
          </a:xfrm>
          <a:prstGeom prst="rect">
            <a:avLst/>
          </a:prstGeom>
          <a:solidFill>
            <a:srgbClr val="C1AC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picture containing text, picture frame&#10;&#10;Description automatically generated" id="18" name="Google Shape;18;p8"/>
          <p:cNvPicPr preferRelativeResize="0"/>
          <p:nvPr/>
        </p:nvPicPr>
        <p:blipFill rotWithShape="1">
          <a:blip r:embed="rId2">
            <a:alphaModFix/>
          </a:blip>
          <a:srcRect b="5754" l="9255" r="3427" t="9085"/>
          <a:stretch/>
        </p:blipFill>
        <p:spPr>
          <a:xfrm>
            <a:off x="11265593" y="6177057"/>
            <a:ext cx="926406" cy="6776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jpg"/><Relationship Id="rId4" Type="http://schemas.openxmlformats.org/officeDocument/2006/relationships/image" Target="../media/image5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jpg"/><Relationship Id="rId4" Type="http://schemas.openxmlformats.org/officeDocument/2006/relationships/image" Target="../media/image58.jpg"/></Relationships>
</file>

<file path=ppt/slides/_rels/slide2.xml.rels><?xml version="1.0" encoding="UTF-8" standalone="yes"?><Relationships xmlns="http://schemas.openxmlformats.org/package/2006/relationships"><Relationship Id="rId10"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0.jpg"/><Relationship Id="rId4" Type="http://schemas.openxmlformats.org/officeDocument/2006/relationships/image" Target="../media/image10.png"/><Relationship Id="rId9" Type="http://schemas.openxmlformats.org/officeDocument/2006/relationships/image" Target="../media/image2.jpg"/><Relationship Id="rId5" Type="http://schemas.openxmlformats.org/officeDocument/2006/relationships/image" Target="../media/image4.png"/><Relationship Id="rId6" Type="http://schemas.openxmlformats.org/officeDocument/2006/relationships/image" Target="../media/image30.png"/><Relationship Id="rId7" Type="http://schemas.openxmlformats.org/officeDocument/2006/relationships/image" Target="../media/image1.jpg"/><Relationship Id="rId8" Type="http://schemas.openxmlformats.org/officeDocument/2006/relationships/image" Target="../media/image3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jpg"/><Relationship Id="rId4" Type="http://schemas.openxmlformats.org/officeDocument/2006/relationships/image" Target="../media/image6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6.png"/><Relationship Id="rId4" Type="http://schemas.openxmlformats.org/officeDocument/2006/relationships/image" Target="../media/image36.png"/><Relationship Id="rId5" Type="http://schemas.openxmlformats.org/officeDocument/2006/relationships/image" Target="../media/image57.png"/><Relationship Id="rId6"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42.png"/><Relationship Id="rId6"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1.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0.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8.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5.png"/><Relationship Id="rId4" Type="http://schemas.openxmlformats.org/officeDocument/2006/relationships/image" Target="../media/image52.png"/><Relationship Id="rId5"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4.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comments" Target="../comments/comment1.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comments" Target="../comments/comment2.xml"/><Relationship Id="rId4" Type="http://schemas.openxmlformats.org/officeDocument/2006/relationships/image" Target="../media/image63.png"/><Relationship Id="rId5" Type="http://schemas.openxmlformats.org/officeDocument/2006/relationships/image" Target="../media/image69.png"/><Relationship Id="rId6"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jpg"/><Relationship Id="rId4" Type="http://schemas.openxmlformats.org/officeDocument/2006/relationships/image" Target="../media/image6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
          <p:cNvSpPr txBox="1"/>
          <p:nvPr>
            <p:ph type="ctrTitle"/>
          </p:nvPr>
        </p:nvSpPr>
        <p:spPr>
          <a:xfrm>
            <a:off x="1524000" y="1290900"/>
            <a:ext cx="9144000" cy="24798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US"/>
              <a:t>Team 808:</a:t>
            </a:r>
            <a:br>
              <a:rPr lang="en-US"/>
            </a:br>
            <a:r>
              <a:rPr lang="en-US"/>
              <a:t>Scalable Electrosurgical Unit</a:t>
            </a:r>
            <a:endParaRPr/>
          </a:p>
          <a:p>
            <a:pPr indent="0" lvl="0" marL="0" rtl="0" algn="ctr">
              <a:lnSpc>
                <a:spcPct val="90000"/>
              </a:lnSpc>
              <a:spcBef>
                <a:spcPts val="0"/>
              </a:spcBef>
              <a:spcAft>
                <a:spcPts val="0"/>
              </a:spcAft>
              <a:buClr>
                <a:schemeClr val="dk1"/>
              </a:buClr>
              <a:buSzPct val="100000"/>
              <a:buFont typeface="Calibri"/>
              <a:buNone/>
            </a:pPr>
            <a:r>
              <a:rPr lang="en-US"/>
              <a:t>(SESU)</a:t>
            </a:r>
            <a:endParaRPr/>
          </a:p>
        </p:txBody>
      </p:sp>
      <p:sp>
        <p:nvSpPr>
          <p:cNvPr id="117" name="Google Shape;117;p1"/>
          <p:cNvSpPr txBox="1"/>
          <p:nvPr>
            <p:ph idx="1" type="subTitle"/>
          </p:nvPr>
        </p:nvSpPr>
        <p:spPr>
          <a:xfrm>
            <a:off x="1524000" y="3932541"/>
            <a:ext cx="9144000" cy="4536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Critical Design Review</a:t>
            </a:r>
            <a:endParaRPr/>
          </a:p>
        </p:txBody>
      </p:sp>
      <p:sp>
        <p:nvSpPr>
          <p:cNvPr id="118" name="Google Shape;118;p1"/>
          <p:cNvSpPr txBox="1"/>
          <p:nvPr>
            <p:ph idx="12" type="sldNum"/>
          </p:nvPr>
        </p:nvSpPr>
        <p:spPr>
          <a:xfrm>
            <a:off x="11492916" y="5809333"/>
            <a:ext cx="699083" cy="3651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1f039132fa3_0_20"/>
          <p:cNvSpPr txBox="1"/>
          <p:nvPr>
            <p:ph type="title"/>
          </p:nvPr>
        </p:nvSpPr>
        <p:spPr>
          <a:xfrm>
            <a:off x="128750" y="60056"/>
            <a:ext cx="10515600" cy="670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Phase-Shifted Full Bridge Operation</a:t>
            </a:r>
            <a:endParaRPr/>
          </a:p>
        </p:txBody>
      </p:sp>
      <p:sp>
        <p:nvSpPr>
          <p:cNvPr id="222" name="Google Shape;222;g1f039132fa3_0_20"/>
          <p:cNvSpPr txBox="1"/>
          <p:nvPr>
            <p:ph idx="12" type="sldNum"/>
          </p:nvPr>
        </p:nvSpPr>
        <p:spPr>
          <a:xfrm>
            <a:off x="11492916" y="5809333"/>
            <a:ext cx="6990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
        <p:nvSpPr>
          <p:cNvPr id="223" name="Google Shape;223;g1f039132fa3_0_20"/>
          <p:cNvSpPr txBox="1"/>
          <p:nvPr/>
        </p:nvSpPr>
        <p:spPr>
          <a:xfrm>
            <a:off x="200675" y="1109550"/>
            <a:ext cx="533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24" name="Google Shape;224;g1f039132fa3_0_20"/>
          <p:cNvSpPr txBox="1"/>
          <p:nvPr/>
        </p:nvSpPr>
        <p:spPr>
          <a:xfrm>
            <a:off x="236075" y="1156775"/>
            <a:ext cx="512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25" name="Google Shape;225;g1f039132fa3_0_20"/>
          <p:cNvSpPr txBox="1"/>
          <p:nvPr/>
        </p:nvSpPr>
        <p:spPr>
          <a:xfrm>
            <a:off x="200675" y="533925"/>
            <a:ext cx="53352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300">
              <a:latin typeface="Calibri"/>
              <a:ea typeface="Calibri"/>
              <a:cs typeface="Calibri"/>
              <a:sym typeface="Calibri"/>
            </a:endParaRPr>
          </a:p>
          <a:p>
            <a:pPr indent="-374650" lvl="0" marL="457200" rtl="0" algn="l">
              <a:spcBef>
                <a:spcPts val="0"/>
              </a:spcBef>
              <a:spcAft>
                <a:spcPts val="0"/>
              </a:spcAft>
              <a:buSzPts val="2300"/>
              <a:buFont typeface="Calibri"/>
              <a:buAutoNum type="arabicPeriod"/>
            </a:pPr>
            <a:r>
              <a:rPr lang="en-US" sz="2300">
                <a:latin typeface="Calibri"/>
                <a:ea typeface="Calibri"/>
                <a:cs typeface="Calibri"/>
                <a:sym typeface="Calibri"/>
              </a:rPr>
              <a:t>PWM5A &amp; PWM5B complement pair</a:t>
            </a:r>
            <a:endParaRPr sz="2300">
              <a:latin typeface="Calibri"/>
              <a:ea typeface="Calibri"/>
              <a:cs typeface="Calibri"/>
              <a:sym typeface="Calibri"/>
            </a:endParaRPr>
          </a:p>
          <a:p>
            <a:pPr indent="-374650" lvl="0" marL="457200" rtl="0" algn="l">
              <a:spcBef>
                <a:spcPts val="0"/>
              </a:spcBef>
              <a:spcAft>
                <a:spcPts val="0"/>
              </a:spcAft>
              <a:buSzPts val="2300"/>
              <a:buFont typeface="Calibri"/>
              <a:buAutoNum type="arabicPeriod"/>
            </a:pPr>
            <a:r>
              <a:rPr lang="en-US" sz="2300">
                <a:latin typeface="Calibri"/>
                <a:ea typeface="Calibri"/>
                <a:cs typeface="Calibri"/>
                <a:sym typeface="Calibri"/>
              </a:rPr>
              <a:t>PWM6A &amp; PWM6B complement pair</a:t>
            </a:r>
            <a:endParaRPr sz="2300">
              <a:latin typeface="Calibri"/>
              <a:ea typeface="Calibri"/>
              <a:cs typeface="Calibri"/>
              <a:sym typeface="Calibri"/>
            </a:endParaRPr>
          </a:p>
          <a:p>
            <a:pPr indent="-374650" lvl="0" marL="457200" rtl="0" algn="l">
              <a:spcBef>
                <a:spcPts val="0"/>
              </a:spcBef>
              <a:spcAft>
                <a:spcPts val="0"/>
              </a:spcAft>
              <a:buSzPts val="2300"/>
              <a:buFont typeface="Calibri"/>
              <a:buAutoNum type="arabicPeriod"/>
            </a:pPr>
            <a:r>
              <a:rPr lang="en-US" sz="2300">
                <a:latin typeface="Calibri"/>
                <a:ea typeface="Calibri"/>
                <a:cs typeface="Calibri"/>
                <a:sym typeface="Calibri"/>
              </a:rPr>
              <a:t>PWM6 phase shifted relative to PWM5</a:t>
            </a:r>
            <a:endParaRPr sz="2300">
              <a:latin typeface="Calibri"/>
              <a:ea typeface="Calibri"/>
              <a:cs typeface="Calibri"/>
              <a:sym typeface="Calibri"/>
            </a:endParaRPr>
          </a:p>
        </p:txBody>
      </p:sp>
      <p:pic>
        <p:nvPicPr>
          <p:cNvPr id="226" name="Google Shape;226;g1f039132fa3_0_20"/>
          <p:cNvPicPr preferRelativeResize="0"/>
          <p:nvPr/>
        </p:nvPicPr>
        <p:blipFill>
          <a:blip r:embed="rId3">
            <a:alphaModFix/>
          </a:blip>
          <a:stretch>
            <a:fillRect/>
          </a:stretch>
        </p:blipFill>
        <p:spPr>
          <a:xfrm>
            <a:off x="346175" y="2134725"/>
            <a:ext cx="4227600" cy="3722466"/>
          </a:xfrm>
          <a:prstGeom prst="rect">
            <a:avLst/>
          </a:prstGeom>
          <a:noFill/>
          <a:ln>
            <a:noFill/>
          </a:ln>
        </p:spPr>
      </p:pic>
      <p:pic>
        <p:nvPicPr>
          <p:cNvPr id="227" name="Google Shape;227;g1f039132fa3_0_20"/>
          <p:cNvPicPr preferRelativeResize="0"/>
          <p:nvPr/>
        </p:nvPicPr>
        <p:blipFill rotWithShape="1">
          <a:blip r:embed="rId4">
            <a:alphaModFix/>
          </a:blip>
          <a:srcRect b="3938" l="0" r="0" t="0"/>
          <a:stretch/>
        </p:blipFill>
        <p:spPr>
          <a:xfrm>
            <a:off x="6053075" y="2245025"/>
            <a:ext cx="5753700" cy="3424075"/>
          </a:xfrm>
          <a:prstGeom prst="rect">
            <a:avLst/>
          </a:prstGeom>
          <a:noFill/>
          <a:ln>
            <a:noFill/>
          </a:ln>
        </p:spPr>
      </p:pic>
      <p:sp>
        <p:nvSpPr>
          <p:cNvPr id="228" name="Google Shape;228;g1f039132fa3_0_20"/>
          <p:cNvSpPr txBox="1"/>
          <p:nvPr/>
        </p:nvSpPr>
        <p:spPr>
          <a:xfrm>
            <a:off x="5725075" y="988600"/>
            <a:ext cx="2716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dk1"/>
                </a:solidFill>
                <a:latin typeface="Calibri"/>
                <a:ea typeface="Calibri"/>
                <a:cs typeface="Calibri"/>
                <a:sym typeface="Calibri"/>
              </a:rPr>
              <a:t>OutputA : </a:t>
            </a:r>
            <a:r>
              <a:rPr b="1" lang="en-US" sz="1700">
                <a:solidFill>
                  <a:srgbClr val="FFFF00"/>
                </a:solidFill>
                <a:highlight>
                  <a:srgbClr val="FFFF00"/>
                </a:highlight>
                <a:latin typeface="Calibri"/>
                <a:ea typeface="Calibri"/>
                <a:cs typeface="Calibri"/>
                <a:sym typeface="Calibri"/>
              </a:rPr>
              <a:t>—-------------------</a:t>
            </a:r>
            <a:endParaRPr b="1" sz="1700">
              <a:solidFill>
                <a:srgbClr val="FFFF00"/>
              </a:solidFill>
              <a:highlight>
                <a:srgbClr val="FFFF00"/>
              </a:highlight>
              <a:latin typeface="Calibri"/>
              <a:ea typeface="Calibri"/>
              <a:cs typeface="Calibri"/>
              <a:sym typeface="Calibri"/>
            </a:endParaRPr>
          </a:p>
        </p:txBody>
      </p:sp>
      <p:sp>
        <p:nvSpPr>
          <p:cNvPr id="229" name="Google Shape;229;g1f039132fa3_0_20"/>
          <p:cNvSpPr txBox="1"/>
          <p:nvPr/>
        </p:nvSpPr>
        <p:spPr>
          <a:xfrm>
            <a:off x="5725075" y="1435000"/>
            <a:ext cx="2716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dk1"/>
                </a:solidFill>
                <a:latin typeface="Calibri"/>
                <a:ea typeface="Calibri"/>
                <a:cs typeface="Calibri"/>
                <a:sym typeface="Calibri"/>
              </a:rPr>
              <a:t>OutputB</a:t>
            </a:r>
            <a:r>
              <a:rPr b="1" lang="en-US" sz="1700">
                <a:solidFill>
                  <a:schemeClr val="dk1"/>
                </a:solidFill>
                <a:latin typeface="Calibri"/>
                <a:ea typeface="Calibri"/>
                <a:cs typeface="Calibri"/>
                <a:sym typeface="Calibri"/>
              </a:rPr>
              <a:t> : </a:t>
            </a:r>
            <a:r>
              <a:rPr b="1" lang="en-US" sz="1700">
                <a:solidFill>
                  <a:srgbClr val="00FFFF"/>
                </a:solidFill>
                <a:highlight>
                  <a:srgbClr val="00FFFF"/>
                </a:highlight>
                <a:latin typeface="Calibri"/>
                <a:ea typeface="Calibri"/>
                <a:cs typeface="Calibri"/>
                <a:sym typeface="Calibri"/>
              </a:rPr>
              <a:t>—-------------------</a:t>
            </a:r>
            <a:endParaRPr b="1" sz="1700">
              <a:solidFill>
                <a:srgbClr val="00FFFF"/>
              </a:solidFill>
              <a:highlight>
                <a:srgbClr val="00FFFF"/>
              </a:highlight>
              <a:latin typeface="Calibri"/>
              <a:ea typeface="Calibri"/>
              <a:cs typeface="Calibri"/>
              <a:sym typeface="Calibri"/>
            </a:endParaRPr>
          </a:p>
        </p:txBody>
      </p:sp>
      <p:sp>
        <p:nvSpPr>
          <p:cNvPr id="230" name="Google Shape;230;g1f039132fa3_0_20"/>
          <p:cNvSpPr txBox="1"/>
          <p:nvPr/>
        </p:nvSpPr>
        <p:spPr>
          <a:xfrm>
            <a:off x="8441275" y="1264600"/>
            <a:ext cx="3667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dk1"/>
                </a:solidFill>
                <a:latin typeface="Calibri"/>
                <a:ea typeface="Calibri"/>
                <a:cs typeface="Calibri"/>
                <a:sym typeface="Calibri"/>
              </a:rPr>
              <a:t>OutputA - OutputB: </a:t>
            </a:r>
            <a:r>
              <a:rPr b="1" lang="en-US" sz="1700">
                <a:solidFill>
                  <a:srgbClr val="351C75"/>
                </a:solidFill>
                <a:highlight>
                  <a:srgbClr val="351C75"/>
                </a:highlight>
                <a:latin typeface="Calibri"/>
                <a:ea typeface="Calibri"/>
                <a:cs typeface="Calibri"/>
                <a:sym typeface="Calibri"/>
              </a:rPr>
              <a:t>—-------------------</a:t>
            </a:r>
            <a:endParaRPr b="1" sz="1700">
              <a:solidFill>
                <a:srgbClr val="351C75"/>
              </a:solidFill>
              <a:highlight>
                <a:srgbClr val="351C75"/>
              </a:highlight>
              <a:latin typeface="Calibri"/>
              <a:ea typeface="Calibri"/>
              <a:cs typeface="Calibri"/>
              <a:sym typeface="Calibri"/>
            </a:endParaRPr>
          </a:p>
        </p:txBody>
      </p:sp>
      <p:sp>
        <p:nvSpPr>
          <p:cNvPr id="231" name="Google Shape;231;g1f039132fa3_0_20"/>
          <p:cNvSpPr/>
          <p:nvPr/>
        </p:nvSpPr>
        <p:spPr>
          <a:xfrm>
            <a:off x="5213625" y="2619675"/>
            <a:ext cx="1749900" cy="102900"/>
          </a:xfrm>
          <a:prstGeom prst="rightArrow">
            <a:avLst>
              <a:gd fmla="val 50000" name="adj1"/>
              <a:gd fmla="val 50000" name="adj2"/>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232" name="Google Shape;232;g1f039132fa3_0_20"/>
          <p:cNvSpPr/>
          <p:nvPr/>
        </p:nvSpPr>
        <p:spPr>
          <a:xfrm rot="-1086315">
            <a:off x="6585630" y="5492946"/>
            <a:ext cx="2110286" cy="108340"/>
          </a:xfrm>
          <a:prstGeom prst="rightArrow">
            <a:avLst>
              <a:gd fmla="val 50000" name="adj1"/>
              <a:gd fmla="val 50000" name="adj2"/>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233" name="Google Shape;233;g1f039132fa3_0_20"/>
          <p:cNvSpPr txBox="1"/>
          <p:nvPr/>
        </p:nvSpPr>
        <p:spPr>
          <a:xfrm>
            <a:off x="4573775" y="2455575"/>
            <a:ext cx="785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Calibri"/>
                <a:ea typeface="Calibri"/>
                <a:cs typeface="Calibri"/>
                <a:sym typeface="Calibri"/>
              </a:rPr>
              <a:t>+48 V</a:t>
            </a:r>
            <a:endParaRPr b="1" sz="1600">
              <a:latin typeface="Calibri"/>
              <a:ea typeface="Calibri"/>
              <a:cs typeface="Calibri"/>
              <a:sym typeface="Calibri"/>
            </a:endParaRPr>
          </a:p>
        </p:txBody>
      </p:sp>
      <p:sp>
        <p:nvSpPr>
          <p:cNvPr id="234" name="Google Shape;234;g1f039132fa3_0_20"/>
          <p:cNvSpPr txBox="1"/>
          <p:nvPr/>
        </p:nvSpPr>
        <p:spPr>
          <a:xfrm>
            <a:off x="5958250" y="5669100"/>
            <a:ext cx="785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Calibri"/>
                <a:ea typeface="Calibri"/>
                <a:cs typeface="Calibri"/>
                <a:sym typeface="Calibri"/>
              </a:rPr>
              <a:t>-</a:t>
            </a:r>
            <a:r>
              <a:rPr b="1" lang="en-US" sz="1600">
                <a:latin typeface="Calibri"/>
                <a:ea typeface="Calibri"/>
                <a:cs typeface="Calibri"/>
                <a:sym typeface="Calibri"/>
              </a:rPr>
              <a:t>48 V</a:t>
            </a:r>
            <a:endParaRPr b="1" sz="16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1f039132fa3_9_19"/>
          <p:cNvSpPr txBox="1"/>
          <p:nvPr>
            <p:ph type="title"/>
          </p:nvPr>
        </p:nvSpPr>
        <p:spPr>
          <a:xfrm>
            <a:off x="102400" y="60056"/>
            <a:ext cx="10515600" cy="670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Phase-Shifted Full Bridge Operation with Phase</a:t>
            </a:r>
            <a:endParaRPr/>
          </a:p>
        </p:txBody>
      </p:sp>
      <p:sp>
        <p:nvSpPr>
          <p:cNvPr id="241" name="Google Shape;241;g1f039132fa3_9_19"/>
          <p:cNvSpPr txBox="1"/>
          <p:nvPr>
            <p:ph idx="12" type="sldNum"/>
          </p:nvPr>
        </p:nvSpPr>
        <p:spPr>
          <a:xfrm>
            <a:off x="11492916" y="5809333"/>
            <a:ext cx="6990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
        <p:nvSpPr>
          <p:cNvPr id="242" name="Google Shape;242;g1f039132fa3_9_19"/>
          <p:cNvSpPr txBox="1"/>
          <p:nvPr/>
        </p:nvSpPr>
        <p:spPr>
          <a:xfrm>
            <a:off x="225200" y="4690200"/>
            <a:ext cx="3631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Calibri"/>
                <a:ea typeface="Calibri"/>
                <a:cs typeface="Calibri"/>
                <a:sym typeface="Calibri"/>
              </a:rPr>
              <a:t>90 degree phase shift </a:t>
            </a:r>
            <a:endParaRPr b="1" sz="1600">
              <a:latin typeface="Calibri"/>
              <a:ea typeface="Calibri"/>
              <a:cs typeface="Calibri"/>
              <a:sym typeface="Calibri"/>
            </a:endParaRPr>
          </a:p>
        </p:txBody>
      </p:sp>
      <p:pic>
        <p:nvPicPr>
          <p:cNvPr id="243" name="Google Shape;243;g1f039132fa3_9_19"/>
          <p:cNvPicPr preferRelativeResize="0"/>
          <p:nvPr/>
        </p:nvPicPr>
        <p:blipFill>
          <a:blip r:embed="rId3">
            <a:alphaModFix/>
          </a:blip>
          <a:stretch>
            <a:fillRect/>
          </a:stretch>
        </p:blipFill>
        <p:spPr>
          <a:xfrm>
            <a:off x="4399775" y="1105601"/>
            <a:ext cx="7399226" cy="4503225"/>
          </a:xfrm>
          <a:prstGeom prst="rect">
            <a:avLst/>
          </a:prstGeom>
          <a:noFill/>
          <a:ln>
            <a:noFill/>
          </a:ln>
        </p:spPr>
      </p:pic>
      <p:sp>
        <p:nvSpPr>
          <p:cNvPr id="244" name="Google Shape;244;g1f039132fa3_9_19"/>
          <p:cNvSpPr txBox="1"/>
          <p:nvPr/>
        </p:nvSpPr>
        <p:spPr>
          <a:xfrm>
            <a:off x="225200" y="880275"/>
            <a:ext cx="22008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latin typeface="Calibri"/>
                <a:ea typeface="Calibri"/>
                <a:cs typeface="Calibri"/>
                <a:sym typeface="Calibri"/>
              </a:rPr>
              <a:t>PWM5A</a:t>
            </a:r>
            <a:r>
              <a:rPr lang="en-US">
                <a:latin typeface="Calibri"/>
                <a:ea typeface="Calibri"/>
                <a:cs typeface="Calibri"/>
                <a:sym typeface="Calibri"/>
              </a:rPr>
              <a:t> - </a:t>
            </a:r>
            <a:r>
              <a:rPr b="1" lang="en-US" sz="1700">
                <a:solidFill>
                  <a:srgbClr val="FFFF00"/>
                </a:solidFill>
                <a:highlight>
                  <a:srgbClr val="FFFF00"/>
                </a:highlight>
                <a:latin typeface="Calibri"/>
                <a:ea typeface="Calibri"/>
                <a:cs typeface="Calibri"/>
                <a:sym typeface="Calibri"/>
              </a:rPr>
              <a:t>—---------------</a:t>
            </a:r>
            <a:endParaRPr b="1" sz="1700">
              <a:solidFill>
                <a:srgbClr val="FFFF00"/>
              </a:solidFill>
              <a:highlight>
                <a:srgbClr val="FFFF00"/>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500">
                <a:solidFill>
                  <a:schemeClr val="dk1"/>
                </a:solidFill>
                <a:latin typeface="Calibri"/>
                <a:ea typeface="Calibri"/>
                <a:cs typeface="Calibri"/>
                <a:sym typeface="Calibri"/>
              </a:rPr>
              <a:t>PWM5B</a:t>
            </a:r>
            <a:r>
              <a:rPr lang="en-US">
                <a:solidFill>
                  <a:schemeClr val="dk1"/>
                </a:solidFill>
                <a:latin typeface="Calibri"/>
                <a:ea typeface="Calibri"/>
                <a:cs typeface="Calibri"/>
                <a:sym typeface="Calibri"/>
              </a:rPr>
              <a:t> - </a:t>
            </a:r>
            <a:r>
              <a:rPr b="1" lang="en-US" sz="1700">
                <a:solidFill>
                  <a:srgbClr val="00FF00"/>
                </a:solidFill>
                <a:highlight>
                  <a:srgbClr val="00FF00"/>
                </a:highlight>
                <a:latin typeface="Calibri"/>
                <a:ea typeface="Calibri"/>
                <a:cs typeface="Calibri"/>
                <a:sym typeface="Calibri"/>
              </a:rPr>
              <a:t>—---------------</a:t>
            </a:r>
            <a:endParaRPr b="1" sz="1700">
              <a:solidFill>
                <a:srgbClr val="00FF00"/>
              </a:solidFill>
              <a:highlight>
                <a:srgbClr val="00FF00"/>
              </a:highlight>
              <a:latin typeface="Calibri"/>
              <a:ea typeface="Calibri"/>
              <a:cs typeface="Calibri"/>
              <a:sym typeface="Calibri"/>
            </a:endParaRPr>
          </a:p>
        </p:txBody>
      </p:sp>
      <p:sp>
        <p:nvSpPr>
          <p:cNvPr id="245" name="Google Shape;245;g1f039132fa3_9_19"/>
          <p:cNvSpPr txBox="1"/>
          <p:nvPr/>
        </p:nvSpPr>
        <p:spPr>
          <a:xfrm>
            <a:off x="2646525" y="897200"/>
            <a:ext cx="22008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latin typeface="Calibri"/>
                <a:ea typeface="Calibri"/>
                <a:cs typeface="Calibri"/>
                <a:sym typeface="Calibri"/>
              </a:rPr>
              <a:t>PWM6A</a:t>
            </a:r>
            <a:r>
              <a:rPr lang="en-US">
                <a:latin typeface="Calibri"/>
                <a:ea typeface="Calibri"/>
                <a:cs typeface="Calibri"/>
                <a:sym typeface="Calibri"/>
              </a:rPr>
              <a:t> - </a:t>
            </a:r>
            <a:r>
              <a:rPr b="1" lang="en-US" sz="1700">
                <a:solidFill>
                  <a:srgbClr val="0000FF"/>
                </a:solidFill>
                <a:highlight>
                  <a:srgbClr val="0000FF"/>
                </a:highlight>
                <a:latin typeface="Calibri"/>
                <a:ea typeface="Calibri"/>
                <a:cs typeface="Calibri"/>
                <a:sym typeface="Calibri"/>
              </a:rPr>
              <a:t>—---------------</a:t>
            </a:r>
            <a:endParaRPr b="1" sz="1700">
              <a:solidFill>
                <a:srgbClr val="0000FF"/>
              </a:solidFill>
              <a:highlight>
                <a:srgbClr val="0000FF"/>
              </a:highlight>
              <a:latin typeface="Calibri"/>
              <a:ea typeface="Calibri"/>
              <a:cs typeface="Calibri"/>
              <a:sym typeface="Calibri"/>
            </a:endParaRPr>
          </a:p>
          <a:p>
            <a:pPr indent="0" lvl="0" marL="0" rtl="0" algn="l">
              <a:spcBef>
                <a:spcPts val="0"/>
              </a:spcBef>
              <a:spcAft>
                <a:spcPts val="0"/>
              </a:spcAft>
              <a:buNone/>
            </a:pPr>
            <a:r>
              <a:rPr b="1" lang="en-US" sz="1500">
                <a:solidFill>
                  <a:schemeClr val="dk1"/>
                </a:solidFill>
                <a:latin typeface="Calibri"/>
                <a:ea typeface="Calibri"/>
                <a:cs typeface="Calibri"/>
                <a:sym typeface="Calibri"/>
              </a:rPr>
              <a:t>PWM6B</a:t>
            </a:r>
            <a:r>
              <a:rPr lang="en-US">
                <a:solidFill>
                  <a:schemeClr val="dk1"/>
                </a:solidFill>
                <a:latin typeface="Calibri"/>
                <a:ea typeface="Calibri"/>
                <a:cs typeface="Calibri"/>
                <a:sym typeface="Calibri"/>
              </a:rPr>
              <a:t> - </a:t>
            </a:r>
            <a:r>
              <a:rPr b="1" lang="en-US" sz="1700">
                <a:solidFill>
                  <a:srgbClr val="FF00FF"/>
                </a:solidFill>
                <a:highlight>
                  <a:srgbClr val="FF00FF"/>
                </a:highlight>
                <a:latin typeface="Calibri"/>
                <a:ea typeface="Calibri"/>
                <a:cs typeface="Calibri"/>
                <a:sym typeface="Calibri"/>
              </a:rPr>
              <a:t>—---------------</a:t>
            </a:r>
            <a:endParaRPr b="1" sz="1700">
              <a:solidFill>
                <a:srgbClr val="FF00FF"/>
              </a:solidFill>
              <a:highlight>
                <a:srgbClr val="FF00FF"/>
              </a:highlight>
              <a:latin typeface="Calibri"/>
              <a:ea typeface="Calibri"/>
              <a:cs typeface="Calibri"/>
              <a:sym typeface="Calibri"/>
            </a:endParaRPr>
          </a:p>
        </p:txBody>
      </p:sp>
      <p:cxnSp>
        <p:nvCxnSpPr>
          <p:cNvPr id="246" name="Google Shape;246;g1f039132fa3_9_19"/>
          <p:cNvCxnSpPr/>
          <p:nvPr/>
        </p:nvCxnSpPr>
        <p:spPr>
          <a:xfrm flipH="1" rot="10800000">
            <a:off x="3450900" y="1670500"/>
            <a:ext cx="64200" cy="2954400"/>
          </a:xfrm>
          <a:prstGeom prst="straightConnector1">
            <a:avLst/>
          </a:prstGeom>
          <a:noFill/>
          <a:ln cap="flat" cmpd="sng" w="38100">
            <a:solidFill>
              <a:schemeClr val="lt1"/>
            </a:solidFill>
            <a:prstDash val="dash"/>
            <a:round/>
            <a:headEnd len="med" w="med" type="none"/>
            <a:tailEnd len="med" w="med" type="none"/>
          </a:ln>
        </p:spPr>
      </p:cxnSp>
      <p:cxnSp>
        <p:nvCxnSpPr>
          <p:cNvPr id="247" name="Google Shape;247;g1f039132fa3_9_19"/>
          <p:cNvCxnSpPr/>
          <p:nvPr/>
        </p:nvCxnSpPr>
        <p:spPr>
          <a:xfrm flipH="1" rot="10800000">
            <a:off x="3792800" y="1670500"/>
            <a:ext cx="64200" cy="2954400"/>
          </a:xfrm>
          <a:prstGeom prst="straightConnector1">
            <a:avLst/>
          </a:prstGeom>
          <a:noFill/>
          <a:ln cap="flat" cmpd="sng" w="38100">
            <a:solidFill>
              <a:schemeClr val="lt1"/>
            </a:solidFill>
            <a:prstDash val="dash"/>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1f039132fa3_14_0"/>
          <p:cNvSpPr txBox="1"/>
          <p:nvPr>
            <p:ph type="title"/>
          </p:nvPr>
        </p:nvSpPr>
        <p:spPr>
          <a:xfrm>
            <a:off x="838200" y="60356"/>
            <a:ext cx="10515600" cy="670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Phase-Shifted Full Bridge Technologies</a:t>
            </a:r>
            <a:endParaRPr/>
          </a:p>
        </p:txBody>
      </p:sp>
      <p:sp>
        <p:nvSpPr>
          <p:cNvPr id="254" name="Google Shape;254;g1f039132fa3_14_0"/>
          <p:cNvSpPr txBox="1"/>
          <p:nvPr>
            <p:ph idx="1" type="body"/>
          </p:nvPr>
        </p:nvSpPr>
        <p:spPr>
          <a:xfrm>
            <a:off x="838200" y="1089091"/>
            <a:ext cx="10515600" cy="4351200"/>
          </a:xfrm>
          <a:prstGeom prst="rect">
            <a:avLst/>
          </a:prstGeom>
        </p:spPr>
        <p:txBody>
          <a:bodyPr anchorCtr="0" anchor="t" bIns="45700" lIns="91425" spcFirstLastPara="1" rIns="91425" wrap="square" tIns="45700">
            <a:normAutofit/>
          </a:bodyPr>
          <a:lstStyle/>
          <a:p>
            <a:pPr indent="0" lvl="0" marL="0" rtl="0" algn="l">
              <a:lnSpc>
                <a:spcPct val="100000"/>
              </a:lnSpc>
              <a:spcBef>
                <a:spcPts val="0"/>
              </a:spcBef>
              <a:spcAft>
                <a:spcPts val="0"/>
              </a:spcAft>
              <a:buNone/>
            </a:pPr>
            <a:r>
              <a:t/>
            </a:r>
            <a:endParaRPr b="1" sz="2100"/>
          </a:p>
          <a:p>
            <a:pPr indent="0" lvl="0" marL="0" rtl="0" algn="l">
              <a:lnSpc>
                <a:spcPct val="100000"/>
              </a:lnSpc>
              <a:spcBef>
                <a:spcPts val="0"/>
              </a:spcBef>
              <a:spcAft>
                <a:spcPts val="0"/>
              </a:spcAft>
              <a:buNone/>
            </a:pPr>
            <a:r>
              <a:t/>
            </a:r>
            <a:endParaRPr b="1" sz="2100"/>
          </a:p>
          <a:p>
            <a:pPr indent="0" lvl="0" marL="0" rtl="0" algn="l">
              <a:lnSpc>
                <a:spcPct val="100000"/>
              </a:lnSpc>
              <a:spcBef>
                <a:spcPts val="0"/>
              </a:spcBef>
              <a:spcAft>
                <a:spcPts val="0"/>
              </a:spcAft>
              <a:buNone/>
            </a:pPr>
            <a:r>
              <a:t/>
            </a:r>
            <a:endParaRPr b="1" sz="2100"/>
          </a:p>
          <a:p>
            <a:pPr indent="0" lvl="0" marL="0" rtl="0" algn="l">
              <a:lnSpc>
                <a:spcPct val="100000"/>
              </a:lnSpc>
              <a:spcBef>
                <a:spcPts val="0"/>
              </a:spcBef>
              <a:spcAft>
                <a:spcPts val="0"/>
              </a:spcAft>
              <a:buNone/>
            </a:pPr>
            <a:r>
              <a:t/>
            </a:r>
            <a:endParaRPr b="1" sz="2100"/>
          </a:p>
          <a:p>
            <a:pPr indent="0" lvl="0" marL="0" rtl="0" algn="l">
              <a:lnSpc>
                <a:spcPct val="100000"/>
              </a:lnSpc>
              <a:spcBef>
                <a:spcPts val="0"/>
              </a:spcBef>
              <a:spcAft>
                <a:spcPts val="0"/>
              </a:spcAft>
              <a:buNone/>
            </a:pPr>
            <a:r>
              <a:rPr b="1" lang="en-US" sz="2100"/>
              <a:t>MOSFET:  TK3R2E06PL</a:t>
            </a:r>
            <a:endParaRPr b="1" sz="2100"/>
          </a:p>
          <a:p>
            <a:pPr indent="-361950" lvl="0" marL="457200" rtl="0" algn="l">
              <a:lnSpc>
                <a:spcPct val="100000"/>
              </a:lnSpc>
              <a:spcBef>
                <a:spcPts val="0"/>
              </a:spcBef>
              <a:spcAft>
                <a:spcPts val="0"/>
              </a:spcAft>
              <a:buSzPts val="2100"/>
              <a:buChar char="•"/>
            </a:pPr>
            <a:r>
              <a:rPr lang="en-US" sz="2100"/>
              <a:t>3-terminal N-channel MOSFET</a:t>
            </a:r>
            <a:endParaRPr sz="2100"/>
          </a:p>
          <a:p>
            <a:pPr indent="-361950" lvl="0" marL="457200" rtl="0" algn="l">
              <a:lnSpc>
                <a:spcPct val="100000"/>
              </a:lnSpc>
              <a:spcBef>
                <a:spcPts val="0"/>
              </a:spcBef>
              <a:spcAft>
                <a:spcPts val="0"/>
              </a:spcAft>
              <a:buSzPts val="2100"/>
              <a:buChar char="•"/>
            </a:pPr>
            <a:r>
              <a:rPr lang="en-US" sz="2100"/>
              <a:t>Max VDS - 60V</a:t>
            </a:r>
            <a:endParaRPr sz="2100"/>
          </a:p>
          <a:p>
            <a:pPr indent="0" lvl="0" marL="0" rtl="0" algn="l">
              <a:lnSpc>
                <a:spcPct val="100000"/>
              </a:lnSpc>
              <a:spcBef>
                <a:spcPts val="0"/>
              </a:spcBef>
              <a:spcAft>
                <a:spcPts val="0"/>
              </a:spcAft>
              <a:buNone/>
            </a:pPr>
            <a:r>
              <a:t/>
            </a:r>
            <a:endParaRPr sz="2100"/>
          </a:p>
          <a:p>
            <a:pPr indent="0" lvl="0" marL="0" rtl="0" algn="l">
              <a:lnSpc>
                <a:spcPct val="100000"/>
              </a:lnSpc>
              <a:spcBef>
                <a:spcPts val="0"/>
              </a:spcBef>
              <a:spcAft>
                <a:spcPts val="0"/>
              </a:spcAft>
              <a:buClr>
                <a:schemeClr val="dk1"/>
              </a:buClr>
              <a:buSzPts val="1800"/>
              <a:buFont typeface="Arial"/>
              <a:buNone/>
            </a:pPr>
            <a:r>
              <a:rPr b="1" lang="en-US" sz="2100"/>
              <a:t>Gate Drivers: LM5101AMR/NOPB</a:t>
            </a:r>
            <a:endParaRPr b="1" sz="2100"/>
          </a:p>
          <a:p>
            <a:pPr indent="-361950" lvl="0" marL="457200" rtl="0" algn="l">
              <a:lnSpc>
                <a:spcPct val="100000"/>
              </a:lnSpc>
              <a:spcBef>
                <a:spcPts val="0"/>
              </a:spcBef>
              <a:spcAft>
                <a:spcPts val="0"/>
              </a:spcAft>
              <a:buSzPts val="2100"/>
              <a:buChar char="•"/>
            </a:pPr>
            <a:r>
              <a:rPr lang="en-US" sz="2100"/>
              <a:t>Drives high-side/low-side N-channel MOSFETS</a:t>
            </a:r>
            <a:endParaRPr sz="2100"/>
          </a:p>
          <a:p>
            <a:pPr indent="0" lvl="0" marL="0" rtl="0" algn="l">
              <a:lnSpc>
                <a:spcPct val="100000"/>
              </a:lnSpc>
              <a:spcBef>
                <a:spcPts val="0"/>
              </a:spcBef>
              <a:spcAft>
                <a:spcPts val="0"/>
              </a:spcAft>
              <a:buNone/>
            </a:pPr>
            <a:r>
              <a:t/>
            </a:r>
            <a:endParaRPr sz="2100"/>
          </a:p>
          <a:p>
            <a:pPr indent="0" lvl="0" marL="0" rtl="0" algn="l">
              <a:lnSpc>
                <a:spcPct val="100000"/>
              </a:lnSpc>
              <a:spcBef>
                <a:spcPts val="0"/>
              </a:spcBef>
              <a:spcAft>
                <a:spcPts val="0"/>
              </a:spcAft>
              <a:buNone/>
            </a:pPr>
            <a:r>
              <a:t/>
            </a:r>
            <a:endParaRPr sz="2100"/>
          </a:p>
          <a:p>
            <a:pPr indent="0" lvl="0" marL="0" rtl="0" algn="l">
              <a:lnSpc>
                <a:spcPct val="100000"/>
              </a:lnSpc>
              <a:spcBef>
                <a:spcPts val="0"/>
              </a:spcBef>
              <a:spcAft>
                <a:spcPts val="0"/>
              </a:spcAft>
              <a:buNone/>
            </a:pPr>
            <a:r>
              <a:t/>
            </a:r>
            <a:endParaRPr sz="2100"/>
          </a:p>
        </p:txBody>
      </p:sp>
      <p:sp>
        <p:nvSpPr>
          <p:cNvPr id="255" name="Google Shape;255;g1f039132fa3_14_0"/>
          <p:cNvSpPr txBox="1"/>
          <p:nvPr>
            <p:ph idx="12" type="sldNum"/>
          </p:nvPr>
        </p:nvSpPr>
        <p:spPr>
          <a:xfrm>
            <a:off x="11492916" y="5809333"/>
            <a:ext cx="6990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pic>
        <p:nvPicPr>
          <p:cNvPr id="256" name="Google Shape;256;g1f039132fa3_14_0"/>
          <p:cNvPicPr preferRelativeResize="0"/>
          <p:nvPr/>
        </p:nvPicPr>
        <p:blipFill rotWithShape="1">
          <a:blip r:embed="rId3">
            <a:alphaModFix/>
          </a:blip>
          <a:srcRect b="0" l="0" r="0" t="0"/>
          <a:stretch/>
        </p:blipFill>
        <p:spPr>
          <a:xfrm>
            <a:off x="6563450" y="1016025"/>
            <a:ext cx="2485650" cy="2485650"/>
          </a:xfrm>
          <a:prstGeom prst="rect">
            <a:avLst/>
          </a:prstGeom>
          <a:noFill/>
          <a:ln>
            <a:noFill/>
          </a:ln>
        </p:spPr>
      </p:pic>
      <p:pic>
        <p:nvPicPr>
          <p:cNvPr id="257" name="Google Shape;257;g1f039132fa3_14_0"/>
          <p:cNvPicPr preferRelativeResize="0"/>
          <p:nvPr/>
        </p:nvPicPr>
        <p:blipFill>
          <a:blip r:embed="rId4">
            <a:alphaModFix/>
          </a:blip>
          <a:stretch>
            <a:fillRect/>
          </a:stretch>
        </p:blipFill>
        <p:spPr>
          <a:xfrm>
            <a:off x="8744700" y="3501675"/>
            <a:ext cx="2485650" cy="2485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1f039132fa3_9_85"/>
          <p:cNvSpPr txBox="1"/>
          <p:nvPr>
            <p:ph type="title"/>
          </p:nvPr>
        </p:nvSpPr>
        <p:spPr>
          <a:xfrm>
            <a:off x="347650" y="47156"/>
            <a:ext cx="10515600" cy="67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System Diagram </a:t>
            </a:r>
            <a:endParaRPr/>
          </a:p>
        </p:txBody>
      </p:sp>
      <p:sp>
        <p:nvSpPr>
          <p:cNvPr id="264" name="Google Shape;264;g1f039132fa3_9_85"/>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t>‹#›</a:t>
            </a:fld>
            <a:endParaRPr/>
          </a:p>
        </p:txBody>
      </p:sp>
      <p:pic>
        <p:nvPicPr>
          <p:cNvPr id="265" name="Google Shape;265;g1f039132fa3_9_85"/>
          <p:cNvPicPr preferRelativeResize="0"/>
          <p:nvPr/>
        </p:nvPicPr>
        <p:blipFill>
          <a:blip r:embed="rId3">
            <a:alphaModFix/>
          </a:blip>
          <a:stretch>
            <a:fillRect/>
          </a:stretch>
        </p:blipFill>
        <p:spPr>
          <a:xfrm>
            <a:off x="883700" y="1761500"/>
            <a:ext cx="6467000" cy="3335000"/>
          </a:xfrm>
          <a:prstGeom prst="rect">
            <a:avLst/>
          </a:prstGeom>
          <a:noFill/>
          <a:ln>
            <a:noFill/>
          </a:ln>
        </p:spPr>
      </p:pic>
      <p:sp>
        <p:nvSpPr>
          <p:cNvPr id="266" name="Google Shape;266;g1f039132fa3_9_85"/>
          <p:cNvSpPr/>
          <p:nvPr/>
        </p:nvSpPr>
        <p:spPr>
          <a:xfrm>
            <a:off x="3650850" y="2241500"/>
            <a:ext cx="1117800" cy="8460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g1f039132fa3_9_85"/>
          <p:cNvPicPr preferRelativeResize="0"/>
          <p:nvPr/>
        </p:nvPicPr>
        <p:blipFill>
          <a:blip r:embed="rId4">
            <a:alphaModFix/>
          </a:blip>
          <a:stretch>
            <a:fillRect/>
          </a:stretch>
        </p:blipFill>
        <p:spPr>
          <a:xfrm>
            <a:off x="8144125" y="860363"/>
            <a:ext cx="2719133" cy="5137275"/>
          </a:xfrm>
          <a:prstGeom prst="rect">
            <a:avLst/>
          </a:prstGeom>
          <a:noFill/>
          <a:ln>
            <a:noFill/>
          </a:ln>
        </p:spPr>
      </p:pic>
      <p:sp>
        <p:nvSpPr>
          <p:cNvPr id="268" name="Google Shape;268;g1f039132fa3_9_85"/>
          <p:cNvSpPr/>
          <p:nvPr/>
        </p:nvSpPr>
        <p:spPr>
          <a:xfrm>
            <a:off x="8378238" y="2637450"/>
            <a:ext cx="2250900" cy="29454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1f039132fa3_9_85"/>
          <p:cNvSpPr/>
          <p:nvPr/>
        </p:nvSpPr>
        <p:spPr>
          <a:xfrm>
            <a:off x="5271975" y="2346525"/>
            <a:ext cx="1117800" cy="8460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1f039132fa3_9_85"/>
          <p:cNvSpPr/>
          <p:nvPr/>
        </p:nvSpPr>
        <p:spPr>
          <a:xfrm>
            <a:off x="9511350" y="1065725"/>
            <a:ext cx="1117800" cy="11757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g1703310698d_0_0"/>
          <p:cNvPicPr preferRelativeResize="0"/>
          <p:nvPr/>
        </p:nvPicPr>
        <p:blipFill>
          <a:blip r:embed="rId3">
            <a:alphaModFix/>
          </a:blip>
          <a:stretch>
            <a:fillRect/>
          </a:stretch>
        </p:blipFill>
        <p:spPr>
          <a:xfrm>
            <a:off x="96300" y="1720265"/>
            <a:ext cx="11999402" cy="3417459"/>
          </a:xfrm>
          <a:prstGeom prst="rect">
            <a:avLst/>
          </a:prstGeom>
          <a:noFill/>
          <a:ln>
            <a:noFill/>
          </a:ln>
        </p:spPr>
      </p:pic>
      <p:sp>
        <p:nvSpPr>
          <p:cNvPr id="277" name="Google Shape;277;g1703310698d_0_0"/>
          <p:cNvSpPr txBox="1"/>
          <p:nvPr>
            <p:ph type="title"/>
          </p:nvPr>
        </p:nvSpPr>
        <p:spPr>
          <a:xfrm>
            <a:off x="838200" y="60356"/>
            <a:ext cx="10515600" cy="67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RF Tank/Transformers</a:t>
            </a:r>
            <a:endParaRPr/>
          </a:p>
        </p:txBody>
      </p:sp>
      <p:sp>
        <p:nvSpPr>
          <p:cNvPr id="278" name="Google Shape;278;g1703310698d_0_0"/>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t>‹#›</a:t>
            </a:fld>
            <a:endParaRPr/>
          </a:p>
        </p:txBody>
      </p:sp>
      <p:sp>
        <p:nvSpPr>
          <p:cNvPr id="279" name="Google Shape;279;g1703310698d_0_0"/>
          <p:cNvSpPr/>
          <p:nvPr/>
        </p:nvSpPr>
        <p:spPr>
          <a:xfrm>
            <a:off x="3655602" y="1975525"/>
            <a:ext cx="4544400" cy="24714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1703310698d_0_0"/>
          <p:cNvSpPr/>
          <p:nvPr/>
        </p:nvSpPr>
        <p:spPr>
          <a:xfrm>
            <a:off x="9913900" y="2629500"/>
            <a:ext cx="1255500" cy="15516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1f039132fa3_1_0"/>
          <p:cNvSpPr txBox="1"/>
          <p:nvPr>
            <p:ph type="title"/>
          </p:nvPr>
        </p:nvSpPr>
        <p:spPr>
          <a:xfrm>
            <a:off x="838200" y="60356"/>
            <a:ext cx="10515600" cy="670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RF Tank </a:t>
            </a:r>
            <a:endParaRPr/>
          </a:p>
        </p:txBody>
      </p:sp>
      <p:sp>
        <p:nvSpPr>
          <p:cNvPr id="287" name="Google Shape;287;g1f039132fa3_1_0"/>
          <p:cNvSpPr txBox="1"/>
          <p:nvPr>
            <p:ph idx="1" type="body"/>
          </p:nvPr>
        </p:nvSpPr>
        <p:spPr>
          <a:xfrm>
            <a:off x="485800" y="1143300"/>
            <a:ext cx="4989600" cy="4784100"/>
          </a:xfrm>
          <a:prstGeom prst="rect">
            <a:avLst/>
          </a:prstGeom>
        </p:spPr>
        <p:txBody>
          <a:bodyPr anchorCtr="0" anchor="t" bIns="45700" lIns="91425" spcFirstLastPara="1" rIns="91425" wrap="square" tIns="45700">
            <a:noAutofit/>
          </a:bodyPr>
          <a:lstStyle/>
          <a:p>
            <a:pPr indent="-327660" lvl="0" marL="457200" rtl="0" algn="l">
              <a:lnSpc>
                <a:spcPct val="70000"/>
              </a:lnSpc>
              <a:spcBef>
                <a:spcPts val="1000"/>
              </a:spcBef>
              <a:spcAft>
                <a:spcPts val="0"/>
              </a:spcAft>
              <a:buSzPts val="1560"/>
              <a:buChar char="•"/>
            </a:pPr>
            <a:r>
              <a:rPr lang="en-US" sz="2260"/>
              <a:t>L = 5.2µH, C₁ = 8.08nF, C₂ = 34.2nF </a:t>
            </a:r>
            <a:endParaRPr sz="2260"/>
          </a:p>
          <a:p>
            <a:pPr indent="0" lvl="0" marL="457200" rtl="0" algn="l">
              <a:lnSpc>
                <a:spcPct val="70000"/>
              </a:lnSpc>
              <a:spcBef>
                <a:spcPts val="1000"/>
              </a:spcBef>
              <a:spcAft>
                <a:spcPts val="0"/>
              </a:spcAft>
              <a:buSzPts val="770"/>
              <a:buNone/>
            </a:pPr>
            <a:r>
              <a:t/>
            </a:r>
            <a:endParaRPr sz="2260"/>
          </a:p>
          <a:p>
            <a:pPr indent="-327660" lvl="0" marL="457200" rtl="0" algn="l">
              <a:lnSpc>
                <a:spcPct val="70000"/>
              </a:lnSpc>
              <a:spcBef>
                <a:spcPts val="1000"/>
              </a:spcBef>
              <a:spcAft>
                <a:spcPts val="0"/>
              </a:spcAft>
              <a:buSzPts val="1560"/>
              <a:buChar char="•"/>
            </a:pPr>
            <a:r>
              <a:rPr lang="en-US" sz="2260"/>
              <a:t>Resonance at </a:t>
            </a:r>
            <a:r>
              <a:rPr lang="en-US" sz="2260"/>
              <a:t>860 kHz</a:t>
            </a:r>
            <a:r>
              <a:rPr lang="en-US" sz="2260"/>
              <a:t>, </a:t>
            </a:r>
            <a:r>
              <a:rPr lang="en-US" sz="2260"/>
              <a:t>which is </a:t>
            </a:r>
            <a:r>
              <a:rPr lang="en-US" sz="2260"/>
              <a:t>the </a:t>
            </a:r>
            <a:r>
              <a:rPr lang="en-US" sz="2260"/>
              <a:t>2nd harmonic (square wave only consists of odd harmonics)</a:t>
            </a:r>
            <a:endParaRPr sz="2260"/>
          </a:p>
          <a:p>
            <a:pPr indent="0" lvl="0" marL="0" rtl="0" algn="l">
              <a:lnSpc>
                <a:spcPct val="70000"/>
              </a:lnSpc>
              <a:spcBef>
                <a:spcPts val="1000"/>
              </a:spcBef>
              <a:spcAft>
                <a:spcPts val="0"/>
              </a:spcAft>
              <a:buNone/>
            </a:pPr>
            <a:r>
              <a:t/>
            </a:r>
            <a:endParaRPr sz="2260"/>
          </a:p>
          <a:p>
            <a:pPr indent="-327660" lvl="0" marL="457200" rtl="0" algn="l">
              <a:lnSpc>
                <a:spcPct val="70000"/>
              </a:lnSpc>
              <a:spcBef>
                <a:spcPts val="1000"/>
              </a:spcBef>
              <a:spcAft>
                <a:spcPts val="0"/>
              </a:spcAft>
              <a:buSzPts val="1560"/>
              <a:buChar char="•"/>
            </a:pPr>
            <a:r>
              <a:rPr lang="en-US" sz="2260"/>
              <a:t>This filters the non-fundamental harmonics without adding resonance to our signal.</a:t>
            </a:r>
            <a:endParaRPr sz="2260"/>
          </a:p>
          <a:p>
            <a:pPr indent="0" lvl="0" marL="457200" rtl="0" algn="l">
              <a:lnSpc>
                <a:spcPct val="70000"/>
              </a:lnSpc>
              <a:spcBef>
                <a:spcPts val="1000"/>
              </a:spcBef>
              <a:spcAft>
                <a:spcPts val="0"/>
              </a:spcAft>
              <a:buSzPts val="770"/>
              <a:buNone/>
            </a:pPr>
            <a:r>
              <a:t/>
            </a:r>
            <a:endParaRPr sz="2260"/>
          </a:p>
          <a:p>
            <a:pPr indent="-327660" lvl="0" marL="457200" rtl="0" algn="l">
              <a:lnSpc>
                <a:spcPct val="70000"/>
              </a:lnSpc>
              <a:spcBef>
                <a:spcPts val="1000"/>
              </a:spcBef>
              <a:spcAft>
                <a:spcPts val="0"/>
              </a:spcAft>
              <a:buSzPts val="1560"/>
              <a:buChar char="•"/>
            </a:pPr>
            <a:r>
              <a:rPr lang="en-US" sz="2260"/>
              <a:t>This sinusoidal wave will then go through a step up transformer</a:t>
            </a:r>
            <a:endParaRPr sz="2260"/>
          </a:p>
          <a:p>
            <a:pPr indent="0" lvl="0" marL="0" rtl="0" algn="l">
              <a:lnSpc>
                <a:spcPct val="70000"/>
              </a:lnSpc>
              <a:spcBef>
                <a:spcPts val="1000"/>
              </a:spcBef>
              <a:spcAft>
                <a:spcPts val="0"/>
              </a:spcAft>
              <a:buSzPts val="770"/>
              <a:buNone/>
            </a:pPr>
            <a:r>
              <a:t/>
            </a:r>
            <a:endParaRPr sz="2260"/>
          </a:p>
          <a:p>
            <a:pPr indent="0" lvl="0" marL="0" rtl="0" algn="l">
              <a:lnSpc>
                <a:spcPct val="70000"/>
              </a:lnSpc>
              <a:spcBef>
                <a:spcPts val="1000"/>
              </a:spcBef>
              <a:spcAft>
                <a:spcPts val="0"/>
              </a:spcAft>
              <a:buSzPts val="770"/>
              <a:buNone/>
            </a:pPr>
            <a:r>
              <a:t/>
            </a:r>
            <a:endParaRPr sz="2260"/>
          </a:p>
          <a:p>
            <a:pPr indent="0" lvl="0" marL="0" rtl="0" algn="l">
              <a:lnSpc>
                <a:spcPct val="70000"/>
              </a:lnSpc>
              <a:spcBef>
                <a:spcPts val="1000"/>
              </a:spcBef>
              <a:spcAft>
                <a:spcPts val="0"/>
              </a:spcAft>
              <a:buSzPts val="770"/>
              <a:buNone/>
            </a:pPr>
            <a:r>
              <a:t/>
            </a:r>
            <a:endParaRPr sz="2260"/>
          </a:p>
        </p:txBody>
      </p:sp>
      <p:sp>
        <p:nvSpPr>
          <p:cNvPr id="288" name="Google Shape;288;g1f039132fa3_1_0"/>
          <p:cNvSpPr txBox="1"/>
          <p:nvPr>
            <p:ph idx="12" type="sldNum"/>
          </p:nvPr>
        </p:nvSpPr>
        <p:spPr>
          <a:xfrm>
            <a:off x="11492916" y="5809333"/>
            <a:ext cx="6990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pic>
        <p:nvPicPr>
          <p:cNvPr id="289" name="Google Shape;289;g1f039132fa3_1_0"/>
          <p:cNvPicPr preferRelativeResize="0"/>
          <p:nvPr/>
        </p:nvPicPr>
        <p:blipFill>
          <a:blip r:embed="rId3">
            <a:alphaModFix/>
          </a:blip>
          <a:stretch>
            <a:fillRect/>
          </a:stretch>
        </p:blipFill>
        <p:spPr>
          <a:xfrm>
            <a:off x="5936350" y="1699050"/>
            <a:ext cx="5791675" cy="2944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1f0636ddba1_2_57"/>
          <p:cNvSpPr txBox="1"/>
          <p:nvPr>
            <p:ph type="title"/>
          </p:nvPr>
        </p:nvSpPr>
        <p:spPr>
          <a:xfrm>
            <a:off x="838200" y="60356"/>
            <a:ext cx="10515600" cy="670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RF Tank Circuit Output</a:t>
            </a:r>
            <a:endParaRPr/>
          </a:p>
        </p:txBody>
      </p:sp>
      <p:sp>
        <p:nvSpPr>
          <p:cNvPr id="296" name="Google Shape;296;g1f0636ddba1_2_57"/>
          <p:cNvSpPr txBox="1"/>
          <p:nvPr>
            <p:ph idx="12" type="sldNum"/>
          </p:nvPr>
        </p:nvSpPr>
        <p:spPr>
          <a:xfrm>
            <a:off x="11492916" y="5809333"/>
            <a:ext cx="6990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pic>
        <p:nvPicPr>
          <p:cNvPr id="297" name="Google Shape;297;g1f0636ddba1_2_57"/>
          <p:cNvPicPr preferRelativeResize="0"/>
          <p:nvPr/>
        </p:nvPicPr>
        <p:blipFill>
          <a:blip r:embed="rId3">
            <a:alphaModFix/>
          </a:blip>
          <a:stretch>
            <a:fillRect/>
          </a:stretch>
        </p:blipFill>
        <p:spPr>
          <a:xfrm>
            <a:off x="5236300" y="1348150"/>
            <a:ext cx="6773575" cy="3746401"/>
          </a:xfrm>
          <a:prstGeom prst="rect">
            <a:avLst/>
          </a:prstGeom>
          <a:noFill/>
          <a:ln>
            <a:noFill/>
          </a:ln>
        </p:spPr>
      </p:pic>
      <p:pic>
        <p:nvPicPr>
          <p:cNvPr id="298" name="Google Shape;298;g1f0636ddba1_2_57"/>
          <p:cNvPicPr preferRelativeResize="0"/>
          <p:nvPr/>
        </p:nvPicPr>
        <p:blipFill>
          <a:blip r:embed="rId4">
            <a:alphaModFix/>
          </a:blip>
          <a:stretch>
            <a:fillRect/>
          </a:stretch>
        </p:blipFill>
        <p:spPr>
          <a:xfrm>
            <a:off x="547075" y="1450325"/>
            <a:ext cx="4542701" cy="2309150"/>
          </a:xfrm>
          <a:prstGeom prst="rect">
            <a:avLst/>
          </a:prstGeom>
          <a:noFill/>
          <a:ln>
            <a:noFill/>
          </a:ln>
        </p:spPr>
      </p:pic>
      <p:sp>
        <p:nvSpPr>
          <p:cNvPr id="299" name="Google Shape;299;g1f0636ddba1_2_57"/>
          <p:cNvSpPr txBox="1"/>
          <p:nvPr/>
        </p:nvSpPr>
        <p:spPr>
          <a:xfrm>
            <a:off x="390700" y="4076850"/>
            <a:ext cx="3849300" cy="18777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Calibri"/>
              <a:buChar char="●"/>
            </a:pPr>
            <a:r>
              <a:rPr lang="en-US" sz="2200">
                <a:latin typeface="Calibri"/>
                <a:ea typeface="Calibri"/>
                <a:cs typeface="Calibri"/>
                <a:sym typeface="Calibri"/>
              </a:rPr>
              <a:t>Output shows resonance at the 2nd harmonic</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en-US" sz="2200">
                <a:latin typeface="Calibri"/>
                <a:ea typeface="Calibri"/>
                <a:cs typeface="Calibri"/>
                <a:sym typeface="Calibri"/>
              </a:rPr>
              <a:t>Square Wave is an odd FS and hence does not have a harmonic at 860 kHz</a:t>
            </a:r>
            <a:endParaRPr sz="2200">
              <a:latin typeface="Calibri"/>
              <a:ea typeface="Calibri"/>
              <a:cs typeface="Calibri"/>
              <a:sym typeface="Calibri"/>
            </a:endParaRPr>
          </a:p>
        </p:txBody>
      </p:sp>
      <p:sp>
        <p:nvSpPr>
          <p:cNvPr id="300" name="Google Shape;300;g1f0636ddba1_2_57"/>
          <p:cNvSpPr/>
          <p:nvPr/>
        </p:nvSpPr>
        <p:spPr>
          <a:xfrm>
            <a:off x="6443450" y="1385825"/>
            <a:ext cx="1788600" cy="485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20668fa907e_5_15"/>
          <p:cNvSpPr txBox="1"/>
          <p:nvPr>
            <p:ph type="title"/>
          </p:nvPr>
        </p:nvSpPr>
        <p:spPr>
          <a:xfrm>
            <a:off x="783100" y="60056"/>
            <a:ext cx="10515600" cy="670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Transformers/Inductors</a:t>
            </a:r>
            <a:endParaRPr/>
          </a:p>
        </p:txBody>
      </p:sp>
      <p:sp>
        <p:nvSpPr>
          <p:cNvPr id="307" name="Google Shape;307;g20668fa907e_5_15"/>
          <p:cNvSpPr txBox="1"/>
          <p:nvPr>
            <p:ph idx="12" type="sldNum"/>
          </p:nvPr>
        </p:nvSpPr>
        <p:spPr>
          <a:xfrm>
            <a:off x="11207666" y="5837683"/>
            <a:ext cx="6990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
        <p:nvSpPr>
          <p:cNvPr id="308" name="Google Shape;308;g20668fa907e_5_15"/>
          <p:cNvSpPr/>
          <p:nvPr/>
        </p:nvSpPr>
        <p:spPr>
          <a:xfrm>
            <a:off x="285325" y="1289400"/>
            <a:ext cx="3647400" cy="433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9" name="Google Shape;309;g20668fa907e_5_15"/>
          <p:cNvPicPr preferRelativeResize="0"/>
          <p:nvPr/>
        </p:nvPicPr>
        <p:blipFill>
          <a:blip r:embed="rId3">
            <a:alphaModFix/>
          </a:blip>
          <a:stretch>
            <a:fillRect/>
          </a:stretch>
        </p:blipFill>
        <p:spPr>
          <a:xfrm>
            <a:off x="565726" y="2204313"/>
            <a:ext cx="3086600" cy="3086600"/>
          </a:xfrm>
          <a:prstGeom prst="rect">
            <a:avLst/>
          </a:prstGeom>
          <a:noFill/>
          <a:ln>
            <a:noFill/>
          </a:ln>
        </p:spPr>
      </p:pic>
      <p:sp>
        <p:nvSpPr>
          <p:cNvPr id="310" name="Google Shape;310;g20668fa907e_5_15"/>
          <p:cNvSpPr txBox="1"/>
          <p:nvPr/>
        </p:nvSpPr>
        <p:spPr>
          <a:xfrm>
            <a:off x="408625" y="1388600"/>
            <a:ext cx="34008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500">
                <a:latin typeface="Calibri"/>
                <a:ea typeface="Calibri"/>
                <a:cs typeface="Calibri"/>
                <a:sym typeface="Calibri"/>
              </a:rPr>
              <a:t>PQ35/35 Ferrite Core</a:t>
            </a:r>
            <a:endParaRPr b="1" sz="2500">
              <a:latin typeface="Calibri"/>
              <a:ea typeface="Calibri"/>
              <a:cs typeface="Calibri"/>
              <a:sym typeface="Calibri"/>
            </a:endParaRPr>
          </a:p>
        </p:txBody>
      </p:sp>
      <p:sp>
        <p:nvSpPr>
          <p:cNvPr id="311" name="Google Shape;311;g20668fa907e_5_15"/>
          <p:cNvSpPr/>
          <p:nvPr/>
        </p:nvSpPr>
        <p:spPr>
          <a:xfrm>
            <a:off x="4277650" y="1289400"/>
            <a:ext cx="3647400" cy="433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20668fa907e_5_15"/>
          <p:cNvSpPr txBox="1"/>
          <p:nvPr/>
        </p:nvSpPr>
        <p:spPr>
          <a:xfrm>
            <a:off x="4400950" y="1388600"/>
            <a:ext cx="34008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500">
                <a:latin typeface="Calibri"/>
                <a:ea typeface="Calibri"/>
                <a:cs typeface="Calibri"/>
                <a:sym typeface="Calibri"/>
              </a:rPr>
              <a:t>CPV-PQ35/35 (Bobbin)</a:t>
            </a:r>
            <a:endParaRPr b="1" sz="2500">
              <a:latin typeface="Calibri"/>
              <a:ea typeface="Calibri"/>
              <a:cs typeface="Calibri"/>
              <a:sym typeface="Calibri"/>
            </a:endParaRPr>
          </a:p>
        </p:txBody>
      </p:sp>
      <p:pic>
        <p:nvPicPr>
          <p:cNvPr id="313" name="Google Shape;313;g20668fa907e_5_15"/>
          <p:cNvPicPr preferRelativeResize="0"/>
          <p:nvPr/>
        </p:nvPicPr>
        <p:blipFill>
          <a:blip r:embed="rId4">
            <a:alphaModFix/>
          </a:blip>
          <a:stretch>
            <a:fillRect/>
          </a:stretch>
        </p:blipFill>
        <p:spPr>
          <a:xfrm>
            <a:off x="4457063" y="2103334"/>
            <a:ext cx="3288574" cy="3288574"/>
          </a:xfrm>
          <a:prstGeom prst="rect">
            <a:avLst/>
          </a:prstGeom>
          <a:noFill/>
          <a:ln>
            <a:noFill/>
          </a:ln>
        </p:spPr>
      </p:pic>
      <p:sp>
        <p:nvSpPr>
          <p:cNvPr id="314" name="Google Shape;314;g20668fa907e_5_15"/>
          <p:cNvSpPr/>
          <p:nvPr/>
        </p:nvSpPr>
        <p:spPr>
          <a:xfrm>
            <a:off x="8259275" y="1289400"/>
            <a:ext cx="3647400" cy="433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20668fa907e_5_15"/>
          <p:cNvSpPr txBox="1"/>
          <p:nvPr/>
        </p:nvSpPr>
        <p:spPr>
          <a:xfrm>
            <a:off x="8382575" y="1388600"/>
            <a:ext cx="34008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500">
                <a:latin typeface="Calibri"/>
                <a:ea typeface="Calibri"/>
                <a:cs typeface="Calibri"/>
                <a:sym typeface="Calibri"/>
              </a:rPr>
              <a:t>Wire</a:t>
            </a:r>
            <a:endParaRPr b="1" sz="2500">
              <a:latin typeface="Calibri"/>
              <a:ea typeface="Calibri"/>
              <a:cs typeface="Calibri"/>
              <a:sym typeface="Calibri"/>
            </a:endParaRPr>
          </a:p>
        </p:txBody>
      </p:sp>
      <p:pic>
        <p:nvPicPr>
          <p:cNvPr id="316" name="Google Shape;316;g20668fa907e_5_15"/>
          <p:cNvPicPr preferRelativeResize="0"/>
          <p:nvPr/>
        </p:nvPicPr>
        <p:blipFill>
          <a:blip r:embed="rId5">
            <a:alphaModFix/>
          </a:blip>
          <a:stretch>
            <a:fillRect/>
          </a:stretch>
        </p:blipFill>
        <p:spPr>
          <a:xfrm>
            <a:off x="8550375" y="2103325"/>
            <a:ext cx="3086600" cy="3288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206677e1737_0_0"/>
          <p:cNvSpPr/>
          <p:nvPr/>
        </p:nvSpPr>
        <p:spPr>
          <a:xfrm>
            <a:off x="3812475" y="1072150"/>
            <a:ext cx="3145500" cy="447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206677e1737_0_0"/>
          <p:cNvSpPr/>
          <p:nvPr/>
        </p:nvSpPr>
        <p:spPr>
          <a:xfrm>
            <a:off x="221825" y="1072150"/>
            <a:ext cx="3145500" cy="447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206677e1737_0_0"/>
          <p:cNvSpPr txBox="1"/>
          <p:nvPr>
            <p:ph type="title"/>
          </p:nvPr>
        </p:nvSpPr>
        <p:spPr>
          <a:xfrm>
            <a:off x="783100" y="60056"/>
            <a:ext cx="10515600" cy="670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Transformers/Inductors</a:t>
            </a:r>
            <a:endParaRPr/>
          </a:p>
        </p:txBody>
      </p:sp>
      <p:sp>
        <p:nvSpPr>
          <p:cNvPr id="325" name="Google Shape;325;g206677e1737_0_0"/>
          <p:cNvSpPr txBox="1"/>
          <p:nvPr>
            <p:ph idx="12" type="sldNum"/>
          </p:nvPr>
        </p:nvSpPr>
        <p:spPr>
          <a:xfrm>
            <a:off x="11492916" y="5809333"/>
            <a:ext cx="6990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
        <p:nvSpPr>
          <p:cNvPr id="326" name="Google Shape;326;g206677e1737_0_0"/>
          <p:cNvSpPr txBox="1"/>
          <p:nvPr/>
        </p:nvSpPr>
        <p:spPr>
          <a:xfrm>
            <a:off x="486100" y="1169275"/>
            <a:ext cx="1081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latin typeface="Calibri"/>
              <a:ea typeface="Calibri"/>
              <a:cs typeface="Calibri"/>
              <a:sym typeface="Calibri"/>
            </a:endParaRPr>
          </a:p>
        </p:txBody>
      </p:sp>
      <p:sp>
        <p:nvSpPr>
          <p:cNvPr id="327" name="Google Shape;327;g206677e1737_0_0"/>
          <p:cNvSpPr txBox="1"/>
          <p:nvPr/>
        </p:nvSpPr>
        <p:spPr>
          <a:xfrm>
            <a:off x="609400" y="1152850"/>
            <a:ext cx="10981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latin typeface="Calibri"/>
              <a:ea typeface="Calibri"/>
              <a:cs typeface="Calibri"/>
              <a:sym typeface="Calibri"/>
            </a:endParaRPr>
          </a:p>
        </p:txBody>
      </p:sp>
      <p:sp>
        <p:nvSpPr>
          <p:cNvPr id="328" name="Google Shape;328;g206677e1737_0_0"/>
          <p:cNvSpPr txBox="1"/>
          <p:nvPr/>
        </p:nvSpPr>
        <p:spPr>
          <a:xfrm>
            <a:off x="574475" y="1129750"/>
            <a:ext cx="24402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300">
                <a:latin typeface="Calibri"/>
                <a:ea typeface="Calibri"/>
                <a:cs typeface="Calibri"/>
                <a:sym typeface="Calibri"/>
              </a:rPr>
              <a:t>Parameters</a:t>
            </a:r>
            <a:endParaRPr b="1" sz="2300">
              <a:latin typeface="Calibri"/>
              <a:ea typeface="Calibri"/>
              <a:cs typeface="Calibri"/>
              <a:sym typeface="Calibri"/>
            </a:endParaRPr>
          </a:p>
        </p:txBody>
      </p:sp>
      <p:sp>
        <p:nvSpPr>
          <p:cNvPr id="329" name="Google Shape;329;g206677e1737_0_0"/>
          <p:cNvSpPr txBox="1"/>
          <p:nvPr/>
        </p:nvSpPr>
        <p:spPr>
          <a:xfrm>
            <a:off x="486100" y="1815775"/>
            <a:ext cx="31455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Calibri"/>
                <a:ea typeface="Calibri"/>
                <a:cs typeface="Calibri"/>
                <a:sym typeface="Calibri"/>
              </a:rPr>
              <a:t>Step-Up (1:2.5)</a:t>
            </a:r>
            <a:endParaRPr b="1"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Primary: 4</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Secondary: 10</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b="1" lang="en-US" sz="1800">
                <a:latin typeface="Calibri"/>
                <a:ea typeface="Calibri"/>
                <a:cs typeface="Calibri"/>
                <a:sym typeface="Calibri"/>
              </a:rPr>
              <a:t>Isolation (1:1)</a:t>
            </a:r>
            <a:endParaRPr b="1"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Primary: 3</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Secondary: 3</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pic>
        <p:nvPicPr>
          <p:cNvPr id="330" name="Google Shape;330;g206677e1737_0_0"/>
          <p:cNvPicPr preferRelativeResize="0"/>
          <p:nvPr/>
        </p:nvPicPr>
        <p:blipFill>
          <a:blip r:embed="rId3">
            <a:alphaModFix/>
          </a:blip>
          <a:stretch>
            <a:fillRect/>
          </a:stretch>
        </p:blipFill>
        <p:spPr>
          <a:xfrm>
            <a:off x="8108425" y="2005175"/>
            <a:ext cx="2847651" cy="2847651"/>
          </a:xfrm>
          <a:prstGeom prst="rect">
            <a:avLst/>
          </a:prstGeom>
          <a:noFill/>
          <a:ln>
            <a:noFill/>
          </a:ln>
        </p:spPr>
      </p:pic>
      <p:sp>
        <p:nvSpPr>
          <p:cNvPr id="331" name="Google Shape;331;g206677e1737_0_0"/>
          <p:cNvSpPr txBox="1"/>
          <p:nvPr/>
        </p:nvSpPr>
        <p:spPr>
          <a:xfrm>
            <a:off x="4165125" y="1129750"/>
            <a:ext cx="24402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300">
                <a:latin typeface="Calibri"/>
                <a:ea typeface="Calibri"/>
                <a:cs typeface="Calibri"/>
                <a:sym typeface="Calibri"/>
              </a:rPr>
              <a:t>Hardware</a:t>
            </a:r>
            <a:endParaRPr b="1" sz="2300">
              <a:latin typeface="Calibri"/>
              <a:ea typeface="Calibri"/>
              <a:cs typeface="Calibri"/>
              <a:sym typeface="Calibri"/>
            </a:endParaRPr>
          </a:p>
        </p:txBody>
      </p:sp>
      <p:sp>
        <p:nvSpPr>
          <p:cNvPr id="332" name="Google Shape;332;g206677e1737_0_0"/>
          <p:cNvSpPr txBox="1"/>
          <p:nvPr/>
        </p:nvSpPr>
        <p:spPr>
          <a:xfrm>
            <a:off x="4165125" y="1815775"/>
            <a:ext cx="3145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Calibri"/>
                <a:ea typeface="Calibri"/>
                <a:cs typeface="Calibri"/>
                <a:sym typeface="Calibri"/>
              </a:rPr>
              <a:t>Custom Inductors and Transformers</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b="1" lang="en-US" sz="1800">
                <a:latin typeface="Calibri"/>
                <a:ea typeface="Calibri"/>
                <a:cs typeface="Calibri"/>
                <a:sym typeface="Calibri"/>
              </a:rPr>
              <a:t>Low ESR Film Capacitors</a:t>
            </a:r>
            <a:endParaRPr b="1"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TDK B32671L</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1% tolerance</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1f039132fa3_9_93"/>
          <p:cNvSpPr txBox="1"/>
          <p:nvPr>
            <p:ph type="title"/>
          </p:nvPr>
        </p:nvSpPr>
        <p:spPr>
          <a:xfrm>
            <a:off x="347650" y="47156"/>
            <a:ext cx="10515600" cy="67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System Diagram </a:t>
            </a:r>
            <a:endParaRPr/>
          </a:p>
        </p:txBody>
      </p:sp>
      <p:sp>
        <p:nvSpPr>
          <p:cNvPr id="339" name="Google Shape;339;g1f039132fa3_9_93"/>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t>‹#›</a:t>
            </a:fld>
            <a:endParaRPr/>
          </a:p>
        </p:txBody>
      </p:sp>
      <p:pic>
        <p:nvPicPr>
          <p:cNvPr id="340" name="Google Shape;340;g1f039132fa3_9_93"/>
          <p:cNvPicPr preferRelativeResize="0"/>
          <p:nvPr/>
        </p:nvPicPr>
        <p:blipFill>
          <a:blip r:embed="rId3">
            <a:alphaModFix/>
          </a:blip>
          <a:stretch>
            <a:fillRect/>
          </a:stretch>
        </p:blipFill>
        <p:spPr>
          <a:xfrm>
            <a:off x="539400" y="1617987"/>
            <a:ext cx="7023575" cy="3622025"/>
          </a:xfrm>
          <a:prstGeom prst="rect">
            <a:avLst/>
          </a:prstGeom>
          <a:noFill/>
          <a:ln>
            <a:noFill/>
          </a:ln>
        </p:spPr>
      </p:pic>
      <p:sp>
        <p:nvSpPr>
          <p:cNvPr id="341" name="Google Shape;341;g1f039132fa3_9_93"/>
          <p:cNvSpPr/>
          <p:nvPr/>
        </p:nvSpPr>
        <p:spPr>
          <a:xfrm>
            <a:off x="4610275" y="3172475"/>
            <a:ext cx="1147500" cy="6705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2" name="Google Shape;342;g1f039132fa3_9_93"/>
          <p:cNvPicPr preferRelativeResize="0"/>
          <p:nvPr/>
        </p:nvPicPr>
        <p:blipFill>
          <a:blip r:embed="rId4">
            <a:alphaModFix/>
          </a:blip>
          <a:stretch>
            <a:fillRect/>
          </a:stretch>
        </p:blipFill>
        <p:spPr>
          <a:xfrm>
            <a:off x="8193113" y="985800"/>
            <a:ext cx="2669675" cy="5043850"/>
          </a:xfrm>
          <a:prstGeom prst="rect">
            <a:avLst/>
          </a:prstGeom>
          <a:noFill/>
          <a:ln>
            <a:noFill/>
          </a:ln>
        </p:spPr>
      </p:pic>
      <p:sp>
        <p:nvSpPr>
          <p:cNvPr id="343" name="Google Shape;343;g1f039132fa3_9_93"/>
          <p:cNvSpPr/>
          <p:nvPr/>
        </p:nvSpPr>
        <p:spPr>
          <a:xfrm>
            <a:off x="8342725" y="1980475"/>
            <a:ext cx="1147500" cy="8382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1f039132fa3_2_0"/>
          <p:cNvSpPr txBox="1"/>
          <p:nvPr>
            <p:ph type="title"/>
          </p:nvPr>
        </p:nvSpPr>
        <p:spPr>
          <a:xfrm>
            <a:off x="5967450" y="1027050"/>
            <a:ext cx="3408600" cy="178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000"/>
              <a:buFont typeface="Calibri"/>
              <a:buNone/>
            </a:pPr>
            <a:r>
              <a:rPr lang="en-US" sz="7200"/>
              <a:t>Team</a:t>
            </a:r>
            <a:endParaRPr sz="7200"/>
          </a:p>
          <a:p>
            <a:pPr indent="0" lvl="0" marL="0" rtl="0" algn="ctr">
              <a:lnSpc>
                <a:spcPct val="90000"/>
              </a:lnSpc>
              <a:spcBef>
                <a:spcPts val="0"/>
              </a:spcBef>
              <a:spcAft>
                <a:spcPts val="0"/>
              </a:spcAft>
              <a:buClr>
                <a:schemeClr val="dk1"/>
              </a:buClr>
              <a:buSzPts val="4000"/>
              <a:buFont typeface="Calibri"/>
              <a:buNone/>
            </a:pPr>
            <a:r>
              <a:rPr lang="en-US" sz="7200"/>
              <a:t>808</a:t>
            </a:r>
            <a:endParaRPr sz="7200"/>
          </a:p>
        </p:txBody>
      </p:sp>
      <p:sp>
        <p:nvSpPr>
          <p:cNvPr id="124" name="Google Shape;124;g1f039132fa3_2_0"/>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
        <p:nvSpPr>
          <p:cNvPr id="125" name="Google Shape;125;g1f039132fa3_2_0"/>
          <p:cNvSpPr/>
          <p:nvPr/>
        </p:nvSpPr>
        <p:spPr>
          <a:xfrm>
            <a:off x="9465275" y="3288000"/>
            <a:ext cx="1969500" cy="27825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g1f039132fa3_2_0"/>
          <p:cNvPicPr preferRelativeResize="0"/>
          <p:nvPr/>
        </p:nvPicPr>
        <p:blipFill rotWithShape="1">
          <a:blip r:embed="rId3">
            <a:alphaModFix/>
          </a:blip>
          <a:srcRect b="59595" l="28074" r="23705" t="0"/>
          <a:stretch/>
        </p:blipFill>
        <p:spPr>
          <a:xfrm>
            <a:off x="9643527" y="3427750"/>
            <a:ext cx="1612973" cy="1788099"/>
          </a:xfrm>
          <a:prstGeom prst="rect">
            <a:avLst/>
          </a:prstGeom>
          <a:noFill/>
          <a:ln>
            <a:noFill/>
          </a:ln>
        </p:spPr>
      </p:pic>
      <p:sp>
        <p:nvSpPr>
          <p:cNvPr id="127" name="Google Shape;127;g1f039132fa3_2_0"/>
          <p:cNvSpPr txBox="1"/>
          <p:nvPr/>
        </p:nvSpPr>
        <p:spPr>
          <a:xfrm>
            <a:off x="9549700" y="5247825"/>
            <a:ext cx="18006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latin typeface="Calibri"/>
                <a:ea typeface="Calibri"/>
                <a:cs typeface="Calibri"/>
                <a:sym typeface="Calibri"/>
              </a:rPr>
              <a:t>Daniel Chun</a:t>
            </a:r>
            <a:endParaRPr b="1" sz="1500">
              <a:latin typeface="Calibri"/>
              <a:ea typeface="Calibri"/>
              <a:cs typeface="Calibri"/>
              <a:sym typeface="Calibri"/>
            </a:endParaRPr>
          </a:p>
          <a:p>
            <a:pPr indent="0" lvl="0" marL="0" rtl="0" algn="ctr">
              <a:spcBef>
                <a:spcPts val="0"/>
              </a:spcBef>
              <a:spcAft>
                <a:spcPts val="0"/>
              </a:spcAft>
              <a:buNone/>
            </a:pPr>
            <a:r>
              <a:rPr b="1" lang="en-US" sz="1500">
                <a:latin typeface="Calibri"/>
                <a:ea typeface="Calibri"/>
                <a:cs typeface="Calibri"/>
                <a:sym typeface="Calibri"/>
              </a:rPr>
              <a:t>Financial Manager</a:t>
            </a:r>
            <a:endParaRPr b="1" sz="1500">
              <a:latin typeface="Calibri"/>
              <a:ea typeface="Calibri"/>
              <a:cs typeface="Calibri"/>
              <a:sym typeface="Calibri"/>
            </a:endParaRPr>
          </a:p>
          <a:p>
            <a:pPr indent="0" lvl="0" marL="0" rtl="0" algn="ctr">
              <a:spcBef>
                <a:spcPts val="0"/>
              </a:spcBef>
              <a:spcAft>
                <a:spcPts val="0"/>
              </a:spcAft>
              <a:buNone/>
            </a:pPr>
            <a:r>
              <a:rPr b="1" lang="en-US" sz="1500">
                <a:latin typeface="Calibri"/>
                <a:ea typeface="Calibri"/>
                <a:cs typeface="Calibri"/>
                <a:sym typeface="Calibri"/>
              </a:rPr>
              <a:t>Morale Manager</a:t>
            </a:r>
            <a:endParaRPr b="1" sz="1500">
              <a:latin typeface="Calibri"/>
              <a:ea typeface="Calibri"/>
              <a:cs typeface="Calibri"/>
              <a:sym typeface="Calibri"/>
            </a:endParaRPr>
          </a:p>
        </p:txBody>
      </p:sp>
      <p:sp>
        <p:nvSpPr>
          <p:cNvPr id="128" name="Google Shape;128;g1f039132fa3_2_0"/>
          <p:cNvSpPr/>
          <p:nvPr/>
        </p:nvSpPr>
        <p:spPr>
          <a:xfrm>
            <a:off x="2308363" y="3468750"/>
            <a:ext cx="3035400" cy="242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 name="Google Shape;129;g1f039132fa3_2_0"/>
          <p:cNvPicPr preferRelativeResize="0"/>
          <p:nvPr/>
        </p:nvPicPr>
        <p:blipFill>
          <a:blip r:embed="rId4">
            <a:alphaModFix/>
          </a:blip>
          <a:stretch>
            <a:fillRect/>
          </a:stretch>
        </p:blipFill>
        <p:spPr>
          <a:xfrm>
            <a:off x="2453688" y="3636650"/>
            <a:ext cx="2744767" cy="1616850"/>
          </a:xfrm>
          <a:prstGeom prst="rect">
            <a:avLst/>
          </a:prstGeom>
          <a:noFill/>
          <a:ln>
            <a:noFill/>
          </a:ln>
        </p:spPr>
      </p:pic>
      <p:sp>
        <p:nvSpPr>
          <p:cNvPr id="130" name="Google Shape;130;g1f039132fa3_2_0"/>
          <p:cNvSpPr txBox="1"/>
          <p:nvPr/>
        </p:nvSpPr>
        <p:spPr>
          <a:xfrm>
            <a:off x="2224363" y="5380000"/>
            <a:ext cx="3203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latin typeface="Calibri"/>
                <a:ea typeface="Calibri"/>
                <a:cs typeface="Calibri"/>
                <a:sym typeface="Calibri"/>
              </a:rPr>
              <a:t>Chengming - Software Lead</a:t>
            </a:r>
            <a:endParaRPr b="1" sz="1600">
              <a:latin typeface="Calibri"/>
              <a:ea typeface="Calibri"/>
              <a:cs typeface="Calibri"/>
              <a:sym typeface="Calibri"/>
            </a:endParaRPr>
          </a:p>
        </p:txBody>
      </p:sp>
      <p:sp>
        <p:nvSpPr>
          <p:cNvPr id="131" name="Google Shape;131;g1f039132fa3_2_0"/>
          <p:cNvSpPr/>
          <p:nvPr/>
        </p:nvSpPr>
        <p:spPr>
          <a:xfrm>
            <a:off x="281500" y="0"/>
            <a:ext cx="2418900" cy="291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1f039132fa3_2_0"/>
          <p:cNvSpPr/>
          <p:nvPr/>
        </p:nvSpPr>
        <p:spPr>
          <a:xfrm>
            <a:off x="9465250" y="2"/>
            <a:ext cx="1969500" cy="311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 name="Google Shape;133;g1f039132fa3_2_0"/>
          <p:cNvPicPr preferRelativeResize="0"/>
          <p:nvPr/>
        </p:nvPicPr>
        <p:blipFill rotWithShape="1">
          <a:blip r:embed="rId5">
            <a:alphaModFix/>
          </a:blip>
          <a:srcRect b="0" l="0" r="54073" t="49897"/>
          <a:stretch/>
        </p:blipFill>
        <p:spPr>
          <a:xfrm>
            <a:off x="557650" y="127362"/>
            <a:ext cx="1866600" cy="2158425"/>
          </a:xfrm>
          <a:prstGeom prst="rect">
            <a:avLst/>
          </a:prstGeom>
          <a:noFill/>
          <a:ln>
            <a:noFill/>
          </a:ln>
        </p:spPr>
      </p:pic>
      <p:pic>
        <p:nvPicPr>
          <p:cNvPr id="134" name="Google Shape;134;g1f039132fa3_2_0"/>
          <p:cNvPicPr preferRelativeResize="0"/>
          <p:nvPr/>
        </p:nvPicPr>
        <p:blipFill rotWithShape="1">
          <a:blip r:embed="rId6">
            <a:alphaModFix/>
          </a:blip>
          <a:srcRect b="20083" l="0" r="0" t="8191"/>
          <a:stretch/>
        </p:blipFill>
        <p:spPr>
          <a:xfrm>
            <a:off x="9549663" y="60349"/>
            <a:ext cx="1800675" cy="2292462"/>
          </a:xfrm>
          <a:prstGeom prst="rect">
            <a:avLst/>
          </a:prstGeom>
          <a:noFill/>
          <a:ln>
            <a:noFill/>
          </a:ln>
        </p:spPr>
      </p:pic>
      <p:sp>
        <p:nvSpPr>
          <p:cNvPr id="135" name="Google Shape;135;g1f039132fa3_2_0"/>
          <p:cNvSpPr/>
          <p:nvPr/>
        </p:nvSpPr>
        <p:spPr>
          <a:xfrm>
            <a:off x="5677000" y="3468750"/>
            <a:ext cx="3035400" cy="242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1f039132fa3_2_0"/>
          <p:cNvSpPr txBox="1"/>
          <p:nvPr/>
        </p:nvSpPr>
        <p:spPr>
          <a:xfrm>
            <a:off x="9483025" y="2352800"/>
            <a:ext cx="1969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latin typeface="Calibri"/>
                <a:ea typeface="Calibri"/>
                <a:cs typeface="Calibri"/>
                <a:sym typeface="Calibri"/>
              </a:rPr>
              <a:t>Ali Moran - </a:t>
            </a:r>
            <a:endParaRPr b="1" sz="1500">
              <a:latin typeface="Calibri"/>
              <a:ea typeface="Calibri"/>
              <a:cs typeface="Calibri"/>
              <a:sym typeface="Calibri"/>
            </a:endParaRPr>
          </a:p>
          <a:p>
            <a:pPr indent="0" lvl="0" marL="0" rtl="0" algn="ctr">
              <a:spcBef>
                <a:spcPts val="0"/>
              </a:spcBef>
              <a:spcAft>
                <a:spcPts val="0"/>
              </a:spcAft>
              <a:buNone/>
            </a:pPr>
            <a:r>
              <a:rPr b="1" lang="en-US" sz="1500">
                <a:latin typeface="Calibri"/>
                <a:ea typeface="Calibri"/>
                <a:cs typeface="Calibri"/>
                <a:sym typeface="Calibri"/>
              </a:rPr>
              <a:t>Product Manual Editor</a:t>
            </a:r>
            <a:endParaRPr b="1" sz="1500">
              <a:latin typeface="Calibri"/>
              <a:ea typeface="Calibri"/>
              <a:cs typeface="Calibri"/>
              <a:sym typeface="Calibri"/>
            </a:endParaRPr>
          </a:p>
        </p:txBody>
      </p:sp>
      <p:pic>
        <p:nvPicPr>
          <p:cNvPr id="137" name="Google Shape;137;g1f039132fa3_2_0"/>
          <p:cNvPicPr preferRelativeResize="0"/>
          <p:nvPr/>
        </p:nvPicPr>
        <p:blipFill rotWithShape="1">
          <a:blip r:embed="rId7">
            <a:alphaModFix/>
          </a:blip>
          <a:srcRect b="23177" l="0" r="0" t="0"/>
          <a:stretch/>
        </p:blipFill>
        <p:spPr>
          <a:xfrm>
            <a:off x="5784063" y="3636662"/>
            <a:ext cx="2821274" cy="1616837"/>
          </a:xfrm>
          <a:prstGeom prst="rect">
            <a:avLst/>
          </a:prstGeom>
          <a:noFill/>
          <a:ln>
            <a:noFill/>
          </a:ln>
        </p:spPr>
      </p:pic>
      <p:sp>
        <p:nvSpPr>
          <p:cNvPr id="138" name="Google Shape;138;g1f039132fa3_2_0"/>
          <p:cNvSpPr txBox="1"/>
          <p:nvPr/>
        </p:nvSpPr>
        <p:spPr>
          <a:xfrm>
            <a:off x="5985250" y="5257000"/>
            <a:ext cx="2418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latin typeface="Calibri"/>
                <a:ea typeface="Calibri"/>
                <a:cs typeface="Calibri"/>
                <a:sym typeface="Calibri"/>
              </a:rPr>
              <a:t>Rustin Chang -  Hardware Lead</a:t>
            </a:r>
            <a:endParaRPr b="1" sz="1600">
              <a:latin typeface="Calibri"/>
              <a:ea typeface="Calibri"/>
              <a:cs typeface="Calibri"/>
              <a:sym typeface="Calibri"/>
            </a:endParaRPr>
          </a:p>
        </p:txBody>
      </p:sp>
      <p:sp>
        <p:nvSpPr>
          <p:cNvPr id="139" name="Google Shape;139;g1f039132fa3_2_0"/>
          <p:cNvSpPr txBox="1"/>
          <p:nvPr/>
        </p:nvSpPr>
        <p:spPr>
          <a:xfrm>
            <a:off x="229975" y="2242900"/>
            <a:ext cx="2483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latin typeface="Calibri"/>
                <a:ea typeface="Calibri"/>
                <a:cs typeface="Calibri"/>
                <a:sym typeface="Calibri"/>
              </a:rPr>
              <a:t>Sonal Tamrakar - Team Lead</a:t>
            </a:r>
            <a:endParaRPr b="1" sz="1600">
              <a:latin typeface="Calibri"/>
              <a:ea typeface="Calibri"/>
              <a:cs typeface="Calibri"/>
              <a:sym typeface="Calibri"/>
            </a:endParaRPr>
          </a:p>
        </p:txBody>
      </p:sp>
      <p:sp>
        <p:nvSpPr>
          <p:cNvPr id="140" name="Google Shape;140;g1f039132fa3_2_0"/>
          <p:cNvSpPr/>
          <p:nvPr/>
        </p:nvSpPr>
        <p:spPr>
          <a:xfrm>
            <a:off x="362050" y="2999300"/>
            <a:ext cx="1613100" cy="300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g1f039132fa3_2_0"/>
          <p:cNvPicPr preferRelativeResize="0"/>
          <p:nvPr/>
        </p:nvPicPr>
        <p:blipFill rotWithShape="1">
          <a:blip r:embed="rId8">
            <a:alphaModFix/>
          </a:blip>
          <a:srcRect b="0" l="26213" r="31272" t="0"/>
          <a:stretch/>
        </p:blipFill>
        <p:spPr>
          <a:xfrm>
            <a:off x="502250" y="3112488"/>
            <a:ext cx="1317151" cy="2051374"/>
          </a:xfrm>
          <a:prstGeom prst="rect">
            <a:avLst/>
          </a:prstGeom>
          <a:noFill/>
          <a:ln>
            <a:noFill/>
          </a:ln>
        </p:spPr>
      </p:pic>
      <p:sp>
        <p:nvSpPr>
          <p:cNvPr id="142" name="Google Shape;142;g1f039132fa3_2_0"/>
          <p:cNvSpPr txBox="1"/>
          <p:nvPr/>
        </p:nvSpPr>
        <p:spPr>
          <a:xfrm>
            <a:off x="227525" y="5133850"/>
            <a:ext cx="18666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latin typeface="Calibri"/>
                <a:ea typeface="Calibri"/>
                <a:cs typeface="Calibri"/>
                <a:sym typeface="Calibri"/>
              </a:rPr>
              <a:t>Noah Zhao -</a:t>
            </a:r>
            <a:br>
              <a:rPr b="1" lang="en-US" sz="1500">
                <a:latin typeface="Calibri"/>
                <a:ea typeface="Calibri"/>
                <a:cs typeface="Calibri"/>
                <a:sym typeface="Calibri"/>
              </a:rPr>
            </a:br>
            <a:r>
              <a:rPr b="1" lang="en-US" sz="1500">
                <a:latin typeface="Calibri"/>
                <a:ea typeface="Calibri"/>
                <a:cs typeface="Calibri"/>
                <a:sym typeface="Calibri"/>
              </a:rPr>
              <a:t>Communications Manager</a:t>
            </a:r>
            <a:endParaRPr b="1" sz="1500">
              <a:latin typeface="Calibri"/>
              <a:ea typeface="Calibri"/>
              <a:cs typeface="Calibri"/>
              <a:sym typeface="Calibri"/>
            </a:endParaRPr>
          </a:p>
        </p:txBody>
      </p:sp>
      <p:sp>
        <p:nvSpPr>
          <p:cNvPr id="143" name="Google Shape;143;g1f039132fa3_2_0"/>
          <p:cNvSpPr/>
          <p:nvPr/>
        </p:nvSpPr>
        <p:spPr>
          <a:xfrm>
            <a:off x="2786450" y="0"/>
            <a:ext cx="3091800" cy="320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g1f039132fa3_2_0"/>
          <p:cNvPicPr preferRelativeResize="0"/>
          <p:nvPr/>
        </p:nvPicPr>
        <p:blipFill>
          <a:blip r:embed="rId9">
            <a:alphaModFix/>
          </a:blip>
          <a:stretch>
            <a:fillRect/>
          </a:stretch>
        </p:blipFill>
        <p:spPr>
          <a:xfrm>
            <a:off x="2932850" y="146405"/>
            <a:ext cx="2821250" cy="2018957"/>
          </a:xfrm>
          <a:prstGeom prst="rect">
            <a:avLst/>
          </a:prstGeom>
          <a:noFill/>
          <a:ln>
            <a:noFill/>
          </a:ln>
        </p:spPr>
      </p:pic>
      <p:pic>
        <p:nvPicPr>
          <p:cNvPr id="145" name="Google Shape;145;g1f039132fa3_2_0"/>
          <p:cNvPicPr preferRelativeResize="0"/>
          <p:nvPr/>
        </p:nvPicPr>
        <p:blipFill rotWithShape="1">
          <a:blip r:embed="rId10">
            <a:alphaModFix/>
          </a:blip>
          <a:srcRect b="29443" l="0" r="0" t="32848"/>
          <a:stretch/>
        </p:blipFill>
        <p:spPr>
          <a:xfrm>
            <a:off x="3343177" y="2242900"/>
            <a:ext cx="2000598" cy="431100"/>
          </a:xfrm>
          <a:prstGeom prst="rect">
            <a:avLst/>
          </a:prstGeom>
          <a:noFill/>
          <a:ln>
            <a:noFill/>
          </a:ln>
        </p:spPr>
      </p:pic>
      <p:sp>
        <p:nvSpPr>
          <p:cNvPr id="146" name="Google Shape;146;g1f039132fa3_2_0"/>
          <p:cNvSpPr txBox="1"/>
          <p:nvPr/>
        </p:nvSpPr>
        <p:spPr>
          <a:xfrm>
            <a:off x="3189350" y="2603088"/>
            <a:ext cx="2286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latin typeface="Calibri"/>
                <a:ea typeface="Calibri"/>
                <a:cs typeface="Calibri"/>
                <a:sym typeface="Calibri"/>
              </a:rPr>
              <a:t>Keith Malang - Technical Advisor</a:t>
            </a:r>
            <a:endParaRPr b="1" sz="15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g1f0636ddba1_3_0"/>
          <p:cNvPicPr preferRelativeResize="0"/>
          <p:nvPr/>
        </p:nvPicPr>
        <p:blipFill>
          <a:blip r:embed="rId3">
            <a:alphaModFix/>
          </a:blip>
          <a:stretch>
            <a:fillRect/>
          </a:stretch>
        </p:blipFill>
        <p:spPr>
          <a:xfrm>
            <a:off x="96300" y="1720265"/>
            <a:ext cx="11999402" cy="3417459"/>
          </a:xfrm>
          <a:prstGeom prst="rect">
            <a:avLst/>
          </a:prstGeom>
          <a:noFill/>
          <a:ln>
            <a:noFill/>
          </a:ln>
        </p:spPr>
      </p:pic>
      <p:sp>
        <p:nvSpPr>
          <p:cNvPr id="350" name="Google Shape;350;g1f0636ddba1_3_0"/>
          <p:cNvSpPr txBox="1"/>
          <p:nvPr>
            <p:ph type="title"/>
          </p:nvPr>
        </p:nvSpPr>
        <p:spPr>
          <a:xfrm>
            <a:off x="838200" y="60356"/>
            <a:ext cx="10515600" cy="67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Voltage and Current Sensors</a:t>
            </a:r>
            <a:endParaRPr/>
          </a:p>
        </p:txBody>
      </p:sp>
      <p:sp>
        <p:nvSpPr>
          <p:cNvPr id="351" name="Google Shape;351;g1f0636ddba1_3_0"/>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t>‹#›</a:t>
            </a:fld>
            <a:endParaRPr/>
          </a:p>
        </p:txBody>
      </p:sp>
      <p:sp>
        <p:nvSpPr>
          <p:cNvPr id="352" name="Google Shape;352;g1f0636ddba1_3_0"/>
          <p:cNvSpPr/>
          <p:nvPr/>
        </p:nvSpPr>
        <p:spPr>
          <a:xfrm>
            <a:off x="7145875" y="3735000"/>
            <a:ext cx="801300" cy="67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1f0636ddba1_3_0"/>
          <p:cNvSpPr/>
          <p:nvPr/>
        </p:nvSpPr>
        <p:spPr>
          <a:xfrm>
            <a:off x="10272350" y="3735000"/>
            <a:ext cx="801300" cy="67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18c75651623_0_2"/>
          <p:cNvSpPr txBox="1"/>
          <p:nvPr>
            <p:ph type="title"/>
          </p:nvPr>
        </p:nvSpPr>
        <p:spPr>
          <a:xfrm>
            <a:off x="130275" y="60056"/>
            <a:ext cx="10515600" cy="67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Voltage and Current Sensor</a:t>
            </a:r>
            <a:endParaRPr/>
          </a:p>
        </p:txBody>
      </p:sp>
      <p:sp>
        <p:nvSpPr>
          <p:cNvPr id="360" name="Google Shape;360;g18c75651623_0_2"/>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t>‹#›</a:t>
            </a:fld>
            <a:endParaRPr/>
          </a:p>
        </p:txBody>
      </p:sp>
      <p:pic>
        <p:nvPicPr>
          <p:cNvPr id="361" name="Google Shape;361;g18c75651623_0_2"/>
          <p:cNvPicPr preferRelativeResize="0"/>
          <p:nvPr/>
        </p:nvPicPr>
        <p:blipFill>
          <a:blip r:embed="rId3">
            <a:alphaModFix/>
          </a:blip>
          <a:stretch>
            <a:fillRect/>
          </a:stretch>
        </p:blipFill>
        <p:spPr>
          <a:xfrm>
            <a:off x="24702" y="1084674"/>
            <a:ext cx="12142599" cy="2177219"/>
          </a:xfrm>
          <a:prstGeom prst="rect">
            <a:avLst/>
          </a:prstGeom>
          <a:noFill/>
          <a:ln>
            <a:noFill/>
          </a:ln>
        </p:spPr>
      </p:pic>
      <p:pic>
        <p:nvPicPr>
          <p:cNvPr id="362" name="Google Shape;362;g18c75651623_0_2"/>
          <p:cNvPicPr preferRelativeResize="0"/>
          <p:nvPr/>
        </p:nvPicPr>
        <p:blipFill>
          <a:blip r:embed="rId4">
            <a:alphaModFix/>
          </a:blip>
          <a:stretch>
            <a:fillRect/>
          </a:stretch>
        </p:blipFill>
        <p:spPr>
          <a:xfrm>
            <a:off x="24675" y="3547851"/>
            <a:ext cx="12142633" cy="2177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19096455937_0_12"/>
          <p:cNvSpPr txBox="1"/>
          <p:nvPr>
            <p:ph type="title"/>
          </p:nvPr>
        </p:nvSpPr>
        <p:spPr>
          <a:xfrm>
            <a:off x="838200" y="60356"/>
            <a:ext cx="10515600" cy="67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Voltage Sensor: Calculations</a:t>
            </a:r>
            <a:endParaRPr/>
          </a:p>
        </p:txBody>
      </p:sp>
      <p:sp>
        <p:nvSpPr>
          <p:cNvPr id="369" name="Google Shape;369;g19096455937_0_12"/>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t>‹#›</a:t>
            </a:fld>
            <a:endParaRPr/>
          </a:p>
        </p:txBody>
      </p:sp>
      <p:sp>
        <p:nvSpPr>
          <p:cNvPr id="370" name="Google Shape;370;g19096455937_0_12"/>
          <p:cNvSpPr txBox="1"/>
          <p:nvPr/>
        </p:nvSpPr>
        <p:spPr>
          <a:xfrm>
            <a:off x="301375" y="4444950"/>
            <a:ext cx="29694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latin typeface="Calibri"/>
                <a:ea typeface="Calibri"/>
                <a:cs typeface="Calibri"/>
                <a:sym typeface="Calibri"/>
              </a:rPr>
              <a:t>Capacitor Divider:</a:t>
            </a:r>
            <a:endParaRPr b="1" sz="2300">
              <a:latin typeface="Calibri"/>
              <a:ea typeface="Calibri"/>
              <a:cs typeface="Calibri"/>
              <a:sym typeface="Calibri"/>
            </a:endParaRPr>
          </a:p>
          <a:p>
            <a:pPr indent="0" lvl="0" marL="0" rtl="0" algn="l">
              <a:spcBef>
                <a:spcPts val="0"/>
              </a:spcBef>
              <a:spcAft>
                <a:spcPts val="0"/>
              </a:spcAft>
              <a:buNone/>
            </a:pPr>
            <a:r>
              <a:rPr lang="en-US" sz="2300">
                <a:latin typeface="Calibri"/>
                <a:ea typeface="Calibri"/>
                <a:cs typeface="Calibri"/>
                <a:sym typeface="Calibri"/>
              </a:rPr>
              <a:t>C1: 15 pF</a:t>
            </a:r>
            <a:endParaRPr sz="2300">
              <a:latin typeface="Calibri"/>
              <a:ea typeface="Calibri"/>
              <a:cs typeface="Calibri"/>
              <a:sym typeface="Calibri"/>
            </a:endParaRPr>
          </a:p>
          <a:p>
            <a:pPr indent="0" lvl="0" marL="0" rtl="0" algn="l">
              <a:spcBef>
                <a:spcPts val="0"/>
              </a:spcBef>
              <a:spcAft>
                <a:spcPts val="0"/>
              </a:spcAft>
              <a:buNone/>
            </a:pPr>
            <a:r>
              <a:rPr lang="en-US" sz="2300">
                <a:latin typeface="Calibri"/>
                <a:ea typeface="Calibri"/>
                <a:cs typeface="Calibri"/>
                <a:sym typeface="Calibri"/>
              </a:rPr>
              <a:t>C2: 1.6 nF (1600 pF)</a:t>
            </a:r>
            <a:endParaRPr sz="23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p:txBody>
      </p:sp>
      <p:pic>
        <p:nvPicPr>
          <p:cNvPr id="371" name="Google Shape;371;g19096455937_0_12"/>
          <p:cNvPicPr preferRelativeResize="0"/>
          <p:nvPr/>
        </p:nvPicPr>
        <p:blipFill>
          <a:blip r:embed="rId3">
            <a:alphaModFix/>
          </a:blip>
          <a:stretch>
            <a:fillRect/>
          </a:stretch>
        </p:blipFill>
        <p:spPr>
          <a:xfrm>
            <a:off x="301375" y="1075425"/>
            <a:ext cx="9478999" cy="5419301"/>
          </a:xfrm>
          <a:prstGeom prst="rect">
            <a:avLst/>
          </a:prstGeom>
          <a:noFill/>
          <a:ln>
            <a:noFill/>
          </a:ln>
        </p:spPr>
      </p:pic>
      <p:pic>
        <p:nvPicPr>
          <p:cNvPr id="372" name="Google Shape;372;g19096455937_0_12"/>
          <p:cNvPicPr preferRelativeResize="0"/>
          <p:nvPr/>
        </p:nvPicPr>
        <p:blipFill>
          <a:blip r:embed="rId4">
            <a:alphaModFix/>
          </a:blip>
          <a:stretch>
            <a:fillRect/>
          </a:stretch>
        </p:blipFill>
        <p:spPr>
          <a:xfrm>
            <a:off x="6409619" y="1055543"/>
            <a:ext cx="5575300" cy="3409294"/>
          </a:xfrm>
          <a:prstGeom prst="rect">
            <a:avLst/>
          </a:prstGeom>
          <a:noFill/>
          <a:ln>
            <a:noFill/>
          </a:ln>
        </p:spPr>
      </p:pic>
      <p:sp>
        <p:nvSpPr>
          <p:cNvPr id="373" name="Google Shape;373;g19096455937_0_12"/>
          <p:cNvSpPr txBox="1"/>
          <p:nvPr/>
        </p:nvSpPr>
        <p:spPr>
          <a:xfrm>
            <a:off x="6409625" y="4464825"/>
            <a:ext cx="29694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2300">
                <a:solidFill>
                  <a:schemeClr val="dk1"/>
                </a:solidFill>
                <a:latin typeface="Calibri"/>
                <a:ea typeface="Calibri"/>
                <a:cs typeface="Calibri"/>
                <a:sym typeface="Calibri"/>
              </a:rPr>
              <a:t>Low Pass Capacitor:</a:t>
            </a:r>
            <a:endParaRPr b="1" sz="23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300">
                <a:solidFill>
                  <a:schemeClr val="dk1"/>
                </a:solidFill>
                <a:latin typeface="Calibri"/>
                <a:ea typeface="Calibri"/>
                <a:cs typeface="Calibri"/>
                <a:sym typeface="Calibri"/>
              </a:rPr>
              <a:t>C3: 6.2 pF</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b="1" sz="2300">
              <a:latin typeface="Calibri"/>
              <a:ea typeface="Calibri"/>
              <a:cs typeface="Calibri"/>
              <a:sym typeface="Calibri"/>
            </a:endParaRPr>
          </a:p>
        </p:txBody>
      </p:sp>
      <p:pic>
        <p:nvPicPr>
          <p:cNvPr id="374" name="Google Shape;374;g19096455937_0_12"/>
          <p:cNvPicPr preferRelativeResize="0"/>
          <p:nvPr/>
        </p:nvPicPr>
        <p:blipFill>
          <a:blip r:embed="rId3">
            <a:alphaModFix/>
          </a:blip>
          <a:stretch>
            <a:fillRect/>
          </a:stretch>
        </p:blipFill>
        <p:spPr>
          <a:xfrm>
            <a:off x="453775" y="1227825"/>
            <a:ext cx="9683350" cy="55361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18d7d8cebdf_0_29"/>
          <p:cNvSpPr txBox="1"/>
          <p:nvPr>
            <p:ph type="title"/>
          </p:nvPr>
        </p:nvSpPr>
        <p:spPr>
          <a:xfrm>
            <a:off x="838200" y="60356"/>
            <a:ext cx="10515600" cy="67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Current Sensor: Calculations &amp; Tech</a:t>
            </a:r>
            <a:endParaRPr/>
          </a:p>
        </p:txBody>
      </p:sp>
      <p:sp>
        <p:nvSpPr>
          <p:cNvPr id="381" name="Google Shape;381;g18d7d8cebdf_0_29"/>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t>‹#›</a:t>
            </a:fld>
            <a:endParaRPr/>
          </a:p>
        </p:txBody>
      </p:sp>
      <p:pic>
        <p:nvPicPr>
          <p:cNvPr id="382" name="Google Shape;382;g18d7d8cebdf_0_29"/>
          <p:cNvPicPr preferRelativeResize="0"/>
          <p:nvPr/>
        </p:nvPicPr>
        <p:blipFill>
          <a:blip r:embed="rId3">
            <a:alphaModFix/>
          </a:blip>
          <a:stretch>
            <a:fillRect/>
          </a:stretch>
        </p:blipFill>
        <p:spPr>
          <a:xfrm>
            <a:off x="435253" y="1321300"/>
            <a:ext cx="7089951" cy="3892524"/>
          </a:xfrm>
          <a:prstGeom prst="rect">
            <a:avLst/>
          </a:prstGeom>
          <a:noFill/>
          <a:ln>
            <a:noFill/>
          </a:ln>
        </p:spPr>
      </p:pic>
      <p:sp>
        <p:nvSpPr>
          <p:cNvPr id="383" name="Google Shape;383;g18d7d8cebdf_0_29"/>
          <p:cNvSpPr txBox="1"/>
          <p:nvPr/>
        </p:nvSpPr>
        <p:spPr>
          <a:xfrm>
            <a:off x="8070375" y="4105625"/>
            <a:ext cx="4048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AD8031 utilized for both sensors</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US" sz="2000">
                <a:latin typeface="Calibri"/>
                <a:ea typeface="Calibri"/>
                <a:cs typeface="Calibri"/>
                <a:sym typeface="Calibri"/>
              </a:rPr>
              <a:t>High GBW product 80 MHz</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US" sz="2000">
                <a:latin typeface="Calibri"/>
                <a:ea typeface="Calibri"/>
                <a:cs typeface="Calibri"/>
                <a:sym typeface="Calibri"/>
              </a:rPr>
              <a:t>Single rail supply 2.7 - 12 V</a:t>
            </a:r>
            <a:endParaRPr sz="2000">
              <a:latin typeface="Calibri"/>
              <a:ea typeface="Calibri"/>
              <a:cs typeface="Calibri"/>
              <a:sym typeface="Calibri"/>
            </a:endParaRPr>
          </a:p>
        </p:txBody>
      </p:sp>
      <p:pic>
        <p:nvPicPr>
          <p:cNvPr id="384" name="Google Shape;384;g18d7d8cebdf_0_29"/>
          <p:cNvPicPr preferRelativeResize="0"/>
          <p:nvPr/>
        </p:nvPicPr>
        <p:blipFill>
          <a:blip r:embed="rId4">
            <a:alphaModFix/>
          </a:blip>
          <a:stretch>
            <a:fillRect/>
          </a:stretch>
        </p:blipFill>
        <p:spPr>
          <a:xfrm>
            <a:off x="8189315" y="1660923"/>
            <a:ext cx="3164475" cy="2444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1f039132fa3_9_101"/>
          <p:cNvSpPr txBox="1"/>
          <p:nvPr>
            <p:ph type="title"/>
          </p:nvPr>
        </p:nvSpPr>
        <p:spPr>
          <a:xfrm>
            <a:off x="347650" y="47156"/>
            <a:ext cx="10515600" cy="67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System Diagram </a:t>
            </a:r>
            <a:endParaRPr/>
          </a:p>
        </p:txBody>
      </p:sp>
      <p:sp>
        <p:nvSpPr>
          <p:cNvPr id="391" name="Google Shape;391;g1f039132fa3_9_101"/>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t>‹#›</a:t>
            </a:fld>
            <a:endParaRPr/>
          </a:p>
        </p:txBody>
      </p:sp>
      <p:pic>
        <p:nvPicPr>
          <p:cNvPr id="392" name="Google Shape;392;g1f039132fa3_9_101"/>
          <p:cNvPicPr preferRelativeResize="0"/>
          <p:nvPr/>
        </p:nvPicPr>
        <p:blipFill>
          <a:blip r:embed="rId3">
            <a:alphaModFix/>
          </a:blip>
          <a:stretch>
            <a:fillRect/>
          </a:stretch>
        </p:blipFill>
        <p:spPr>
          <a:xfrm>
            <a:off x="347650" y="1557575"/>
            <a:ext cx="7257874" cy="3742850"/>
          </a:xfrm>
          <a:prstGeom prst="rect">
            <a:avLst/>
          </a:prstGeom>
          <a:noFill/>
          <a:ln>
            <a:noFill/>
          </a:ln>
        </p:spPr>
      </p:pic>
      <p:sp>
        <p:nvSpPr>
          <p:cNvPr id="393" name="Google Shape;393;g1f039132fa3_9_101"/>
          <p:cNvSpPr/>
          <p:nvPr/>
        </p:nvSpPr>
        <p:spPr>
          <a:xfrm>
            <a:off x="278625" y="3422950"/>
            <a:ext cx="4150500" cy="17520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4" name="Google Shape;394;g1f039132fa3_9_101"/>
          <p:cNvPicPr preferRelativeResize="0"/>
          <p:nvPr/>
        </p:nvPicPr>
        <p:blipFill>
          <a:blip r:embed="rId4">
            <a:alphaModFix/>
          </a:blip>
          <a:stretch>
            <a:fillRect/>
          </a:stretch>
        </p:blipFill>
        <p:spPr>
          <a:xfrm>
            <a:off x="7757924" y="870056"/>
            <a:ext cx="4281674" cy="435179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16b0cd0509b_0_14"/>
          <p:cNvSpPr txBox="1"/>
          <p:nvPr>
            <p:ph type="title"/>
          </p:nvPr>
        </p:nvSpPr>
        <p:spPr>
          <a:xfrm>
            <a:off x="838200" y="60356"/>
            <a:ext cx="10515600" cy="67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Piccolo 280049C</a:t>
            </a:r>
            <a:endParaRPr/>
          </a:p>
        </p:txBody>
      </p:sp>
      <p:sp>
        <p:nvSpPr>
          <p:cNvPr id="401" name="Google Shape;401;g16b0cd0509b_0_14"/>
          <p:cNvSpPr txBox="1"/>
          <p:nvPr>
            <p:ph idx="1" type="body"/>
          </p:nvPr>
        </p:nvSpPr>
        <p:spPr>
          <a:xfrm>
            <a:off x="727300" y="1347895"/>
            <a:ext cx="10515600" cy="20319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Control Law Accelerator (co-processor）</a:t>
            </a:r>
            <a:endParaRPr/>
          </a:p>
          <a:p>
            <a:pPr indent="-342900" lvl="0" marL="457200" rtl="0" algn="l">
              <a:lnSpc>
                <a:spcPct val="90000"/>
              </a:lnSpc>
              <a:spcBef>
                <a:spcPts val="0"/>
              </a:spcBef>
              <a:spcAft>
                <a:spcPts val="0"/>
              </a:spcAft>
              <a:buSzPts val="1800"/>
              <a:buChar char="❖"/>
            </a:pPr>
            <a:r>
              <a:rPr lang="en-US"/>
              <a:t>Serial Communication Interface (UART)</a:t>
            </a:r>
            <a:endParaRPr/>
          </a:p>
          <a:p>
            <a:pPr indent="-342900" lvl="0" marL="457200" rtl="0" algn="l">
              <a:spcBef>
                <a:spcPts val="0"/>
              </a:spcBef>
              <a:spcAft>
                <a:spcPts val="0"/>
              </a:spcAft>
              <a:buSzPts val="1800"/>
              <a:buChar char="❖"/>
            </a:pPr>
            <a:r>
              <a:rPr lang="en-US"/>
              <a:t>Direct Memory Access (ADC results)</a:t>
            </a:r>
            <a:endParaRPr/>
          </a:p>
          <a:p>
            <a:pPr indent="-342900" lvl="0" marL="457200" rtl="0" algn="l">
              <a:spcBef>
                <a:spcPts val="0"/>
              </a:spcBef>
              <a:spcAft>
                <a:spcPts val="0"/>
              </a:spcAft>
              <a:buSzPts val="1800"/>
              <a:buChar char="❖"/>
            </a:pPr>
            <a:r>
              <a:rPr lang="en-US"/>
              <a:t>ADC (Voltage &amp; Current Sensor)</a:t>
            </a:r>
            <a:endParaRPr/>
          </a:p>
          <a:p>
            <a:pPr indent="-342900" lvl="0" marL="457200" rtl="0" algn="l">
              <a:spcBef>
                <a:spcPts val="0"/>
              </a:spcBef>
              <a:spcAft>
                <a:spcPts val="0"/>
              </a:spcAft>
              <a:buSzPts val="1800"/>
              <a:buChar char="❖"/>
            </a:pPr>
            <a:r>
              <a:rPr lang="en-US"/>
              <a:t>ePWM (RF tank)</a:t>
            </a:r>
            <a:endParaRPr/>
          </a:p>
        </p:txBody>
      </p:sp>
      <p:sp>
        <p:nvSpPr>
          <p:cNvPr id="402" name="Google Shape;402;g16b0cd0509b_0_14"/>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t>‹#›</a:t>
            </a:fld>
            <a:endParaRPr/>
          </a:p>
        </p:txBody>
      </p:sp>
      <p:sp>
        <p:nvSpPr>
          <p:cNvPr id="403" name="Google Shape;403;g16b0cd0509b_0_14"/>
          <p:cNvSpPr txBox="1"/>
          <p:nvPr/>
        </p:nvSpPr>
        <p:spPr>
          <a:xfrm>
            <a:off x="8200200" y="5490725"/>
            <a:ext cx="3991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Figure: </a:t>
            </a:r>
            <a:r>
              <a:rPr lang="en-US" sz="1600">
                <a:latin typeface="Calibri"/>
                <a:ea typeface="Calibri"/>
                <a:cs typeface="Calibri"/>
                <a:sym typeface="Calibri"/>
              </a:rPr>
              <a:t>Custom Board with F280049CPZS uC</a:t>
            </a:r>
            <a:endParaRPr b="0" i="0" sz="1600" u="none" cap="none" strike="noStrike">
              <a:solidFill>
                <a:srgbClr val="000000"/>
              </a:solidFill>
              <a:latin typeface="Calibri"/>
              <a:ea typeface="Calibri"/>
              <a:cs typeface="Calibri"/>
              <a:sym typeface="Calibri"/>
            </a:endParaRPr>
          </a:p>
        </p:txBody>
      </p:sp>
      <p:pic>
        <p:nvPicPr>
          <p:cNvPr id="404" name="Google Shape;404;g16b0cd0509b_0_14"/>
          <p:cNvPicPr preferRelativeResize="0"/>
          <p:nvPr/>
        </p:nvPicPr>
        <p:blipFill rotWithShape="1">
          <a:blip r:embed="rId3">
            <a:alphaModFix/>
          </a:blip>
          <a:srcRect b="0" l="0" r="0" t="0"/>
          <a:stretch/>
        </p:blipFill>
        <p:spPr>
          <a:xfrm>
            <a:off x="1673325" y="3671457"/>
            <a:ext cx="2266950" cy="1819275"/>
          </a:xfrm>
          <a:prstGeom prst="rect">
            <a:avLst/>
          </a:prstGeom>
          <a:noFill/>
          <a:ln>
            <a:noFill/>
          </a:ln>
        </p:spPr>
      </p:pic>
      <p:sp>
        <p:nvSpPr>
          <p:cNvPr id="405" name="Google Shape;405;g16b0cd0509b_0_14"/>
          <p:cNvSpPr txBox="1"/>
          <p:nvPr/>
        </p:nvSpPr>
        <p:spPr>
          <a:xfrm>
            <a:off x="2948800" y="5059625"/>
            <a:ext cx="2491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Figure</a:t>
            </a:r>
            <a:r>
              <a:rPr b="0" i="0" lang="en-US" sz="1600" u="none" cap="none" strike="noStrike">
                <a:solidFill>
                  <a:srgbClr val="000000"/>
                </a:solidFill>
                <a:latin typeface="Calibri"/>
                <a:ea typeface="Calibri"/>
                <a:cs typeface="Calibri"/>
                <a:sym typeface="Calibri"/>
              </a:rPr>
              <a:t>: F280049CPZS</a:t>
            </a:r>
            <a:endParaRPr b="0" i="0" sz="1600" u="none" cap="none" strike="noStrike">
              <a:solidFill>
                <a:srgbClr val="000000"/>
              </a:solidFill>
              <a:latin typeface="Calibri"/>
              <a:ea typeface="Calibri"/>
              <a:cs typeface="Calibri"/>
              <a:sym typeface="Calibri"/>
            </a:endParaRPr>
          </a:p>
        </p:txBody>
      </p:sp>
      <p:pic>
        <p:nvPicPr>
          <p:cNvPr id="406" name="Google Shape;406;g16b0cd0509b_0_14"/>
          <p:cNvPicPr preferRelativeResize="0"/>
          <p:nvPr/>
        </p:nvPicPr>
        <p:blipFill>
          <a:blip r:embed="rId4">
            <a:alphaModFix/>
          </a:blip>
          <a:stretch>
            <a:fillRect/>
          </a:stretch>
        </p:blipFill>
        <p:spPr>
          <a:xfrm rot="2329172">
            <a:off x="7765941" y="-3590"/>
            <a:ext cx="2148518" cy="613018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16aece016fa_8_0"/>
          <p:cNvSpPr txBox="1"/>
          <p:nvPr>
            <p:ph type="title"/>
          </p:nvPr>
        </p:nvSpPr>
        <p:spPr>
          <a:xfrm>
            <a:off x="838200" y="60356"/>
            <a:ext cx="10515600" cy="67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Software Diagram</a:t>
            </a:r>
            <a:endParaRPr/>
          </a:p>
        </p:txBody>
      </p:sp>
      <p:sp>
        <p:nvSpPr>
          <p:cNvPr id="413" name="Google Shape;413;g16aece016fa_8_0"/>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t>‹#›</a:t>
            </a:fld>
            <a:endParaRPr/>
          </a:p>
        </p:txBody>
      </p:sp>
      <p:pic>
        <p:nvPicPr>
          <p:cNvPr id="414" name="Google Shape;414;g16aece016fa_8_0"/>
          <p:cNvPicPr preferRelativeResize="0"/>
          <p:nvPr/>
        </p:nvPicPr>
        <p:blipFill>
          <a:blip r:embed="rId3">
            <a:alphaModFix/>
          </a:blip>
          <a:stretch>
            <a:fillRect/>
          </a:stretch>
        </p:blipFill>
        <p:spPr>
          <a:xfrm>
            <a:off x="2481263" y="1112156"/>
            <a:ext cx="7229475" cy="4381500"/>
          </a:xfrm>
          <a:prstGeom prst="rect">
            <a:avLst/>
          </a:prstGeom>
          <a:noFill/>
          <a:ln>
            <a:noFill/>
          </a:ln>
        </p:spPr>
      </p:pic>
      <p:sp>
        <p:nvSpPr>
          <p:cNvPr id="415" name="Google Shape;415;g16aece016fa_8_0"/>
          <p:cNvSpPr txBox="1"/>
          <p:nvPr/>
        </p:nvSpPr>
        <p:spPr>
          <a:xfrm>
            <a:off x="7933550" y="1448575"/>
            <a:ext cx="90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431KHz</a:t>
            </a:r>
            <a:endParaRPr>
              <a:latin typeface="Calibri"/>
              <a:ea typeface="Calibri"/>
              <a:cs typeface="Calibri"/>
              <a:sym typeface="Calibri"/>
            </a:endParaRPr>
          </a:p>
        </p:txBody>
      </p:sp>
      <p:sp>
        <p:nvSpPr>
          <p:cNvPr id="416" name="Google Shape;416;g16aece016fa_8_0"/>
          <p:cNvSpPr/>
          <p:nvPr/>
        </p:nvSpPr>
        <p:spPr>
          <a:xfrm>
            <a:off x="7933550" y="2246175"/>
            <a:ext cx="597600" cy="190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1f039132fa3_4_0"/>
          <p:cNvSpPr txBox="1"/>
          <p:nvPr>
            <p:ph type="title"/>
          </p:nvPr>
        </p:nvSpPr>
        <p:spPr>
          <a:xfrm>
            <a:off x="838200" y="60356"/>
            <a:ext cx="10515600" cy="670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RMS Sampling Example</a:t>
            </a:r>
            <a:endParaRPr/>
          </a:p>
        </p:txBody>
      </p:sp>
      <p:sp>
        <p:nvSpPr>
          <p:cNvPr id="423" name="Google Shape;423;g1f039132fa3_4_0"/>
          <p:cNvSpPr txBox="1"/>
          <p:nvPr>
            <p:ph idx="12" type="sldNum"/>
          </p:nvPr>
        </p:nvSpPr>
        <p:spPr>
          <a:xfrm>
            <a:off x="11492916" y="5809333"/>
            <a:ext cx="6990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pic>
        <p:nvPicPr>
          <p:cNvPr id="424" name="Google Shape;424;g1f039132fa3_4_0"/>
          <p:cNvPicPr preferRelativeResize="0"/>
          <p:nvPr/>
        </p:nvPicPr>
        <p:blipFill>
          <a:blip r:embed="rId3">
            <a:alphaModFix/>
          </a:blip>
          <a:stretch>
            <a:fillRect/>
          </a:stretch>
        </p:blipFill>
        <p:spPr>
          <a:xfrm>
            <a:off x="411975" y="853300"/>
            <a:ext cx="4673645" cy="3758575"/>
          </a:xfrm>
          <a:prstGeom prst="rect">
            <a:avLst/>
          </a:prstGeom>
          <a:noFill/>
          <a:ln>
            <a:noFill/>
          </a:ln>
        </p:spPr>
      </p:pic>
      <p:pic>
        <p:nvPicPr>
          <p:cNvPr id="425" name="Google Shape;425;g1f039132fa3_4_0"/>
          <p:cNvPicPr preferRelativeResize="0"/>
          <p:nvPr/>
        </p:nvPicPr>
        <p:blipFill>
          <a:blip r:embed="rId4">
            <a:alphaModFix/>
          </a:blip>
          <a:stretch>
            <a:fillRect/>
          </a:stretch>
        </p:blipFill>
        <p:spPr>
          <a:xfrm>
            <a:off x="2064562" y="4745981"/>
            <a:ext cx="1447800" cy="504825"/>
          </a:xfrm>
          <a:prstGeom prst="rect">
            <a:avLst/>
          </a:prstGeom>
          <a:noFill/>
          <a:ln>
            <a:noFill/>
          </a:ln>
        </p:spPr>
      </p:pic>
      <p:pic>
        <p:nvPicPr>
          <p:cNvPr id="426" name="Google Shape;426;g1f039132fa3_4_0"/>
          <p:cNvPicPr preferRelativeResize="0"/>
          <p:nvPr/>
        </p:nvPicPr>
        <p:blipFill>
          <a:blip r:embed="rId5">
            <a:alphaModFix/>
          </a:blip>
          <a:stretch>
            <a:fillRect/>
          </a:stretch>
        </p:blipFill>
        <p:spPr>
          <a:xfrm>
            <a:off x="6547700" y="853300"/>
            <a:ext cx="4673649" cy="3758580"/>
          </a:xfrm>
          <a:prstGeom prst="rect">
            <a:avLst/>
          </a:prstGeom>
          <a:noFill/>
          <a:ln>
            <a:noFill/>
          </a:ln>
        </p:spPr>
      </p:pic>
      <p:pic>
        <p:nvPicPr>
          <p:cNvPr id="427" name="Google Shape;427;g1f039132fa3_4_0"/>
          <p:cNvPicPr preferRelativeResize="0"/>
          <p:nvPr/>
        </p:nvPicPr>
        <p:blipFill>
          <a:blip r:embed="rId6">
            <a:alphaModFix/>
          </a:blip>
          <a:stretch>
            <a:fillRect/>
          </a:stretch>
        </p:blipFill>
        <p:spPr>
          <a:xfrm>
            <a:off x="8248250" y="4731694"/>
            <a:ext cx="1609725" cy="533400"/>
          </a:xfrm>
          <a:prstGeom prst="rect">
            <a:avLst/>
          </a:prstGeom>
          <a:noFill/>
          <a:ln>
            <a:noFill/>
          </a:ln>
        </p:spPr>
      </p:pic>
      <p:sp>
        <p:nvSpPr>
          <p:cNvPr id="428" name="Google Shape;428;g1f039132fa3_4_0"/>
          <p:cNvSpPr txBox="1"/>
          <p:nvPr/>
        </p:nvSpPr>
        <p:spPr>
          <a:xfrm>
            <a:off x="5085625" y="853300"/>
            <a:ext cx="479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Calibri"/>
                <a:ea typeface="Calibri"/>
                <a:cs typeface="Calibri"/>
                <a:sym typeface="Calibri"/>
              </a:rPr>
              <a:t>[1]</a:t>
            </a:r>
            <a:endParaRPr sz="1200">
              <a:latin typeface="Calibri"/>
              <a:ea typeface="Calibri"/>
              <a:cs typeface="Calibri"/>
              <a:sym typeface="Calibri"/>
            </a:endParaRPr>
          </a:p>
        </p:txBody>
      </p:sp>
      <p:sp>
        <p:nvSpPr>
          <p:cNvPr id="429" name="Google Shape;429;g1f039132fa3_4_0"/>
          <p:cNvSpPr txBox="1"/>
          <p:nvPr/>
        </p:nvSpPr>
        <p:spPr>
          <a:xfrm>
            <a:off x="11221350" y="853300"/>
            <a:ext cx="479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Calibri"/>
                <a:ea typeface="Calibri"/>
                <a:cs typeface="Calibri"/>
                <a:sym typeface="Calibri"/>
              </a:rPr>
              <a:t>[2]</a:t>
            </a:r>
            <a:endParaRPr sz="1200">
              <a:latin typeface="Calibri"/>
              <a:ea typeface="Calibri"/>
              <a:cs typeface="Calibri"/>
              <a:sym typeface="Calibri"/>
            </a:endParaRPr>
          </a:p>
        </p:txBody>
      </p:sp>
      <p:sp>
        <p:nvSpPr>
          <p:cNvPr id="430" name="Google Shape;430;g1f039132fa3_4_0"/>
          <p:cNvSpPr txBox="1"/>
          <p:nvPr/>
        </p:nvSpPr>
        <p:spPr>
          <a:xfrm>
            <a:off x="169700" y="5250800"/>
            <a:ext cx="11240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alibri"/>
                <a:ea typeface="Calibri"/>
                <a:cs typeface="Calibri"/>
                <a:sym typeface="Calibri"/>
              </a:rPr>
              <a:t>[1]: Unit sine wave sampled 8 times over one cycle with no phase shift</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[2]: Unit sine wave sampled 8 times over one cycle with 15° phase shift</a:t>
            </a:r>
            <a:endParaRPr sz="1800">
              <a:latin typeface="Calibri"/>
              <a:ea typeface="Calibri"/>
              <a:cs typeface="Calibri"/>
              <a:sym typeface="Calibri"/>
            </a:endParaRPr>
          </a:p>
        </p:txBody>
      </p:sp>
      <p:sp>
        <p:nvSpPr>
          <p:cNvPr id="431" name="Google Shape;431;g1f039132fa3_4_0"/>
          <p:cNvSpPr/>
          <p:nvPr/>
        </p:nvSpPr>
        <p:spPr>
          <a:xfrm>
            <a:off x="2009800" y="4734325"/>
            <a:ext cx="1557300" cy="533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32" name="Google Shape;432;g1f039132fa3_4_0"/>
          <p:cNvSpPr/>
          <p:nvPr/>
        </p:nvSpPr>
        <p:spPr>
          <a:xfrm>
            <a:off x="8200963" y="4734325"/>
            <a:ext cx="1704300" cy="533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206f2f8b31c_7_0"/>
          <p:cNvSpPr txBox="1"/>
          <p:nvPr>
            <p:ph type="title"/>
          </p:nvPr>
        </p:nvSpPr>
        <p:spPr>
          <a:xfrm>
            <a:off x="838200" y="60356"/>
            <a:ext cx="10515600" cy="670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RMS Sampling Example</a:t>
            </a:r>
            <a:endParaRPr/>
          </a:p>
        </p:txBody>
      </p:sp>
      <p:sp>
        <p:nvSpPr>
          <p:cNvPr id="439" name="Google Shape;439;g206f2f8b31c_7_0"/>
          <p:cNvSpPr txBox="1"/>
          <p:nvPr>
            <p:ph idx="12" type="sldNum"/>
          </p:nvPr>
        </p:nvSpPr>
        <p:spPr>
          <a:xfrm>
            <a:off x="11492916" y="5809333"/>
            <a:ext cx="6990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pic>
        <p:nvPicPr>
          <p:cNvPr id="440" name="Google Shape;440;g206f2f8b31c_7_0"/>
          <p:cNvPicPr preferRelativeResize="0"/>
          <p:nvPr/>
        </p:nvPicPr>
        <p:blipFill>
          <a:blip r:embed="rId3">
            <a:alphaModFix/>
          </a:blip>
          <a:stretch>
            <a:fillRect/>
          </a:stretch>
        </p:blipFill>
        <p:spPr>
          <a:xfrm>
            <a:off x="369000" y="853275"/>
            <a:ext cx="4640591" cy="3731988"/>
          </a:xfrm>
          <a:prstGeom prst="rect">
            <a:avLst/>
          </a:prstGeom>
          <a:noFill/>
          <a:ln>
            <a:noFill/>
          </a:ln>
        </p:spPr>
      </p:pic>
      <p:pic>
        <p:nvPicPr>
          <p:cNvPr id="441" name="Google Shape;441;g206f2f8b31c_7_0"/>
          <p:cNvPicPr preferRelativeResize="0"/>
          <p:nvPr/>
        </p:nvPicPr>
        <p:blipFill>
          <a:blip r:embed="rId4">
            <a:alphaModFix/>
          </a:blip>
          <a:stretch>
            <a:fillRect/>
          </a:stretch>
        </p:blipFill>
        <p:spPr>
          <a:xfrm>
            <a:off x="1917949" y="4714406"/>
            <a:ext cx="1933575" cy="514350"/>
          </a:xfrm>
          <a:prstGeom prst="rect">
            <a:avLst/>
          </a:prstGeom>
          <a:noFill/>
          <a:ln>
            <a:noFill/>
          </a:ln>
        </p:spPr>
      </p:pic>
      <p:pic>
        <p:nvPicPr>
          <p:cNvPr id="442" name="Google Shape;442;g206f2f8b31c_7_0"/>
          <p:cNvPicPr preferRelativeResize="0"/>
          <p:nvPr/>
        </p:nvPicPr>
        <p:blipFill>
          <a:blip r:embed="rId5">
            <a:alphaModFix/>
          </a:blip>
          <a:stretch>
            <a:fillRect/>
          </a:stretch>
        </p:blipFill>
        <p:spPr>
          <a:xfrm>
            <a:off x="8348024" y="4733444"/>
            <a:ext cx="1857375" cy="476250"/>
          </a:xfrm>
          <a:prstGeom prst="rect">
            <a:avLst/>
          </a:prstGeom>
          <a:noFill/>
          <a:ln>
            <a:noFill/>
          </a:ln>
        </p:spPr>
      </p:pic>
      <p:pic>
        <p:nvPicPr>
          <p:cNvPr id="443" name="Google Shape;443;g206f2f8b31c_7_0"/>
          <p:cNvPicPr preferRelativeResize="0"/>
          <p:nvPr/>
        </p:nvPicPr>
        <p:blipFill>
          <a:blip r:embed="rId6">
            <a:alphaModFix/>
          </a:blip>
          <a:stretch>
            <a:fillRect/>
          </a:stretch>
        </p:blipFill>
        <p:spPr>
          <a:xfrm>
            <a:off x="6632525" y="853275"/>
            <a:ext cx="4640601" cy="3732000"/>
          </a:xfrm>
          <a:prstGeom prst="rect">
            <a:avLst/>
          </a:prstGeom>
          <a:noFill/>
          <a:ln>
            <a:noFill/>
          </a:ln>
        </p:spPr>
      </p:pic>
      <p:sp>
        <p:nvSpPr>
          <p:cNvPr id="444" name="Google Shape;444;g206f2f8b31c_7_0"/>
          <p:cNvSpPr txBox="1"/>
          <p:nvPr/>
        </p:nvSpPr>
        <p:spPr>
          <a:xfrm>
            <a:off x="4881375" y="853275"/>
            <a:ext cx="379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Calibri"/>
                <a:ea typeface="Calibri"/>
                <a:cs typeface="Calibri"/>
                <a:sym typeface="Calibri"/>
              </a:rPr>
              <a:t>[3]</a:t>
            </a:r>
            <a:endParaRPr sz="1200">
              <a:latin typeface="Calibri"/>
              <a:ea typeface="Calibri"/>
              <a:cs typeface="Calibri"/>
              <a:sym typeface="Calibri"/>
            </a:endParaRPr>
          </a:p>
        </p:txBody>
      </p:sp>
      <p:sp>
        <p:nvSpPr>
          <p:cNvPr id="445" name="Google Shape;445;g206f2f8b31c_7_0"/>
          <p:cNvSpPr txBox="1"/>
          <p:nvPr/>
        </p:nvSpPr>
        <p:spPr>
          <a:xfrm>
            <a:off x="11273125" y="853275"/>
            <a:ext cx="379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Calibri"/>
                <a:ea typeface="Calibri"/>
                <a:cs typeface="Calibri"/>
                <a:sym typeface="Calibri"/>
              </a:rPr>
              <a:t>[4]</a:t>
            </a:r>
            <a:endParaRPr sz="1200">
              <a:latin typeface="Calibri"/>
              <a:ea typeface="Calibri"/>
              <a:cs typeface="Calibri"/>
              <a:sym typeface="Calibri"/>
            </a:endParaRPr>
          </a:p>
        </p:txBody>
      </p:sp>
      <p:sp>
        <p:nvSpPr>
          <p:cNvPr id="446" name="Google Shape;446;g206f2f8b31c_7_0"/>
          <p:cNvSpPr txBox="1"/>
          <p:nvPr/>
        </p:nvSpPr>
        <p:spPr>
          <a:xfrm>
            <a:off x="199725" y="5290750"/>
            <a:ext cx="11293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alibri"/>
                <a:ea typeface="Calibri"/>
                <a:cs typeface="Calibri"/>
                <a:sym typeface="Calibri"/>
              </a:rPr>
              <a:t>[3]: Three evenly sampled points on unit sine wave (no phase shift)</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[4]: Three randomly sampled points on unit sine wave (no phase shift)</a:t>
            </a:r>
            <a:endParaRPr sz="1800">
              <a:latin typeface="Calibri"/>
              <a:ea typeface="Calibri"/>
              <a:cs typeface="Calibri"/>
              <a:sym typeface="Calibri"/>
            </a:endParaRPr>
          </a:p>
        </p:txBody>
      </p:sp>
      <p:sp>
        <p:nvSpPr>
          <p:cNvPr id="447" name="Google Shape;447;g206f2f8b31c_7_0"/>
          <p:cNvSpPr/>
          <p:nvPr/>
        </p:nvSpPr>
        <p:spPr>
          <a:xfrm>
            <a:off x="1917988" y="4671300"/>
            <a:ext cx="1933500" cy="533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48" name="Google Shape;448;g206f2f8b31c_7_0"/>
          <p:cNvSpPr/>
          <p:nvPr/>
        </p:nvSpPr>
        <p:spPr>
          <a:xfrm>
            <a:off x="8348025" y="4707700"/>
            <a:ext cx="1857300" cy="533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20714a080a4_5_0"/>
          <p:cNvSpPr txBox="1"/>
          <p:nvPr>
            <p:ph type="title"/>
          </p:nvPr>
        </p:nvSpPr>
        <p:spPr>
          <a:xfrm>
            <a:off x="838200" y="60356"/>
            <a:ext cx="10515600" cy="670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RMS Sampling Consistency</a:t>
            </a:r>
            <a:endParaRPr/>
          </a:p>
        </p:txBody>
      </p:sp>
      <p:sp>
        <p:nvSpPr>
          <p:cNvPr id="455" name="Google Shape;455;g20714a080a4_5_0"/>
          <p:cNvSpPr txBox="1"/>
          <p:nvPr>
            <p:ph idx="12" type="sldNum"/>
          </p:nvPr>
        </p:nvSpPr>
        <p:spPr>
          <a:xfrm>
            <a:off x="11492916" y="5809333"/>
            <a:ext cx="6990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pic>
        <p:nvPicPr>
          <p:cNvPr id="456" name="Google Shape;456;g20714a080a4_5_0"/>
          <p:cNvPicPr preferRelativeResize="0"/>
          <p:nvPr/>
        </p:nvPicPr>
        <p:blipFill>
          <a:blip r:embed="rId3">
            <a:alphaModFix/>
          </a:blip>
          <a:stretch>
            <a:fillRect/>
          </a:stretch>
        </p:blipFill>
        <p:spPr>
          <a:xfrm>
            <a:off x="391975" y="853300"/>
            <a:ext cx="5349299" cy="4187874"/>
          </a:xfrm>
          <a:prstGeom prst="rect">
            <a:avLst/>
          </a:prstGeom>
          <a:noFill/>
          <a:ln>
            <a:noFill/>
          </a:ln>
        </p:spPr>
      </p:pic>
      <p:pic>
        <p:nvPicPr>
          <p:cNvPr id="457" name="Google Shape;457;g20714a080a4_5_0"/>
          <p:cNvPicPr preferRelativeResize="0"/>
          <p:nvPr/>
        </p:nvPicPr>
        <p:blipFill>
          <a:blip r:embed="rId4">
            <a:alphaModFix/>
          </a:blip>
          <a:stretch>
            <a:fillRect/>
          </a:stretch>
        </p:blipFill>
        <p:spPr>
          <a:xfrm>
            <a:off x="6618525" y="853300"/>
            <a:ext cx="5052041" cy="4187875"/>
          </a:xfrm>
          <a:prstGeom prst="rect">
            <a:avLst/>
          </a:prstGeom>
          <a:noFill/>
          <a:ln>
            <a:noFill/>
          </a:ln>
        </p:spPr>
      </p:pic>
      <p:sp>
        <p:nvSpPr>
          <p:cNvPr id="458" name="Google Shape;458;g20714a080a4_5_0"/>
          <p:cNvSpPr txBox="1"/>
          <p:nvPr/>
        </p:nvSpPr>
        <p:spPr>
          <a:xfrm>
            <a:off x="5741275" y="853300"/>
            <a:ext cx="36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Calibri"/>
                <a:ea typeface="Calibri"/>
                <a:cs typeface="Calibri"/>
                <a:sym typeface="Calibri"/>
              </a:rPr>
              <a:t>[5]</a:t>
            </a:r>
            <a:endParaRPr sz="1200">
              <a:latin typeface="Calibri"/>
              <a:ea typeface="Calibri"/>
              <a:cs typeface="Calibri"/>
              <a:sym typeface="Calibri"/>
            </a:endParaRPr>
          </a:p>
        </p:txBody>
      </p:sp>
      <p:sp>
        <p:nvSpPr>
          <p:cNvPr id="459" name="Google Shape;459;g20714a080a4_5_0"/>
          <p:cNvSpPr txBox="1"/>
          <p:nvPr/>
        </p:nvSpPr>
        <p:spPr>
          <a:xfrm>
            <a:off x="11492925" y="853300"/>
            <a:ext cx="36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Calibri"/>
                <a:ea typeface="Calibri"/>
                <a:cs typeface="Calibri"/>
                <a:sym typeface="Calibri"/>
              </a:rPr>
              <a:t>[6]</a:t>
            </a:r>
            <a:endParaRPr sz="1200">
              <a:latin typeface="Calibri"/>
              <a:ea typeface="Calibri"/>
              <a:cs typeface="Calibri"/>
              <a:sym typeface="Calibri"/>
            </a:endParaRPr>
          </a:p>
        </p:txBody>
      </p:sp>
      <p:sp>
        <p:nvSpPr>
          <p:cNvPr id="460" name="Google Shape;460;g20714a080a4_5_0"/>
          <p:cNvSpPr txBox="1"/>
          <p:nvPr/>
        </p:nvSpPr>
        <p:spPr>
          <a:xfrm>
            <a:off x="359375" y="5270775"/>
            <a:ext cx="11060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alibri"/>
                <a:ea typeface="Calibri"/>
                <a:cs typeface="Calibri"/>
                <a:sym typeface="Calibri"/>
              </a:rPr>
              <a:t>[5]: 8-point RMS calculations for 15 degree phase shift increments</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[6]: RMS values for varying number of samples (no phase shift)</a:t>
            </a:r>
            <a:endParaRPr sz="18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4"/>
          <p:cNvSpPr txBox="1"/>
          <p:nvPr>
            <p:ph type="title"/>
          </p:nvPr>
        </p:nvSpPr>
        <p:spPr>
          <a:xfrm>
            <a:off x="838200" y="60356"/>
            <a:ext cx="10515600" cy="67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a:t>Elevator Pitch</a:t>
            </a:r>
            <a:endParaRPr/>
          </a:p>
        </p:txBody>
      </p:sp>
      <p:sp>
        <p:nvSpPr>
          <p:cNvPr id="152" name="Google Shape;152;p4"/>
          <p:cNvSpPr txBox="1"/>
          <p:nvPr>
            <p:ph idx="12" type="sldNum"/>
          </p:nvPr>
        </p:nvSpPr>
        <p:spPr>
          <a:xfrm>
            <a:off x="11492916" y="5809333"/>
            <a:ext cx="699083" cy="3651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fld id="{00000000-1234-1234-1234-123412341234}" type="slidenum">
              <a:rPr lang="en-US"/>
              <a:t>‹#›</a:t>
            </a:fld>
            <a:endParaRPr/>
          </a:p>
        </p:txBody>
      </p:sp>
      <p:pic>
        <p:nvPicPr>
          <p:cNvPr id="153" name="Google Shape;153;p4"/>
          <p:cNvPicPr preferRelativeResize="0"/>
          <p:nvPr/>
        </p:nvPicPr>
        <p:blipFill rotWithShape="1">
          <a:blip r:embed="rId3">
            <a:alphaModFix/>
          </a:blip>
          <a:srcRect b="0" l="0" r="0" t="0"/>
          <a:stretch/>
        </p:blipFill>
        <p:spPr>
          <a:xfrm>
            <a:off x="6981838" y="2507550"/>
            <a:ext cx="3055756" cy="3666900"/>
          </a:xfrm>
          <a:prstGeom prst="rect">
            <a:avLst/>
          </a:prstGeom>
          <a:noFill/>
          <a:ln>
            <a:noFill/>
          </a:ln>
        </p:spPr>
      </p:pic>
      <p:pic>
        <p:nvPicPr>
          <p:cNvPr id="154" name="Google Shape;154;p4"/>
          <p:cNvPicPr preferRelativeResize="0"/>
          <p:nvPr/>
        </p:nvPicPr>
        <p:blipFill rotWithShape="1">
          <a:blip r:embed="rId4">
            <a:alphaModFix/>
          </a:blip>
          <a:srcRect b="0" l="0" r="0" t="0"/>
          <a:stretch/>
        </p:blipFill>
        <p:spPr>
          <a:xfrm rot="1409553">
            <a:off x="727389" y="1834860"/>
            <a:ext cx="5397845" cy="2755807"/>
          </a:xfrm>
          <a:prstGeom prst="rect">
            <a:avLst/>
          </a:prstGeom>
          <a:noFill/>
          <a:ln>
            <a:noFill/>
          </a:ln>
        </p:spPr>
      </p:pic>
      <p:sp>
        <p:nvSpPr>
          <p:cNvPr id="155" name="Google Shape;155;p4"/>
          <p:cNvSpPr txBox="1"/>
          <p:nvPr/>
        </p:nvSpPr>
        <p:spPr>
          <a:xfrm>
            <a:off x="8165600" y="3114675"/>
            <a:ext cx="2250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US" sz="1800" u="none" cap="none" strike="noStrike">
                <a:solidFill>
                  <a:srgbClr val="000000"/>
                </a:solidFill>
                <a:latin typeface="Calibri"/>
                <a:ea typeface="Calibri"/>
                <a:cs typeface="Calibri"/>
                <a:sym typeface="Calibri"/>
              </a:rPr>
              <a:t>FT10 Generator</a:t>
            </a:r>
            <a:endParaRPr b="1" i="0" sz="1800" u="none" cap="none" strike="noStrike">
              <a:solidFill>
                <a:srgbClr val="000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1f08f3ca721_7_2"/>
          <p:cNvSpPr txBox="1"/>
          <p:nvPr>
            <p:ph type="title"/>
          </p:nvPr>
        </p:nvSpPr>
        <p:spPr>
          <a:xfrm>
            <a:off x="838200" y="60356"/>
            <a:ext cx="10515600" cy="67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Next Step in Software</a:t>
            </a:r>
            <a:endParaRPr/>
          </a:p>
        </p:txBody>
      </p:sp>
      <p:sp>
        <p:nvSpPr>
          <p:cNvPr id="467" name="Google Shape;467;g1f08f3ca721_7_2"/>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t>‹#›</a:t>
            </a:fld>
            <a:endParaRPr/>
          </a:p>
        </p:txBody>
      </p:sp>
      <p:sp>
        <p:nvSpPr>
          <p:cNvPr id="468" name="Google Shape;468;g1f08f3ca721_7_2"/>
          <p:cNvSpPr txBox="1"/>
          <p:nvPr/>
        </p:nvSpPr>
        <p:spPr>
          <a:xfrm>
            <a:off x="571500" y="1078300"/>
            <a:ext cx="10921500" cy="14775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Calibri"/>
              <a:buChar char="●"/>
            </a:pPr>
            <a:r>
              <a:rPr b="1" lang="en-US" sz="2100">
                <a:latin typeface="Calibri"/>
                <a:ea typeface="Calibri"/>
                <a:cs typeface="Calibri"/>
                <a:sym typeface="Calibri"/>
              </a:rPr>
              <a:t>Integration test: Fed the signals that come from our sensor circuit to </a:t>
            </a:r>
            <a:r>
              <a:rPr b="1" lang="en-US" sz="2100">
                <a:latin typeface="Calibri"/>
                <a:ea typeface="Calibri"/>
                <a:cs typeface="Calibri"/>
                <a:sym typeface="Calibri"/>
              </a:rPr>
              <a:t>our 2 ADC and verify the correctness.</a:t>
            </a:r>
            <a:endParaRPr b="1" sz="2100">
              <a:latin typeface="Calibri"/>
              <a:ea typeface="Calibri"/>
              <a:cs typeface="Calibri"/>
              <a:sym typeface="Calibri"/>
            </a:endParaRPr>
          </a:p>
          <a:p>
            <a:pPr indent="0" lvl="0" marL="457200" rtl="0" algn="l">
              <a:spcBef>
                <a:spcPts val="0"/>
              </a:spcBef>
              <a:spcAft>
                <a:spcPts val="0"/>
              </a:spcAft>
              <a:buNone/>
            </a:pPr>
            <a:r>
              <a:t/>
            </a:r>
            <a:endParaRPr b="1" sz="2100">
              <a:latin typeface="Calibri"/>
              <a:ea typeface="Calibri"/>
              <a:cs typeface="Calibri"/>
              <a:sym typeface="Calibri"/>
            </a:endParaRPr>
          </a:p>
          <a:p>
            <a:pPr indent="-361950" lvl="0" marL="457200" rtl="0" algn="l">
              <a:spcBef>
                <a:spcPts val="0"/>
              </a:spcBef>
              <a:spcAft>
                <a:spcPts val="0"/>
              </a:spcAft>
              <a:buSzPts val="2100"/>
              <a:buFont typeface="Calibri"/>
              <a:buChar char="●"/>
            </a:pPr>
            <a:r>
              <a:rPr b="1" lang="en-US" sz="2100">
                <a:latin typeface="Calibri"/>
                <a:ea typeface="Calibri"/>
                <a:cs typeface="Calibri"/>
                <a:sym typeface="Calibri"/>
              </a:rPr>
              <a:t>Integration test: Test and verify the interface between serial port and GUI.</a:t>
            </a:r>
            <a:endParaRPr b="1" sz="2100">
              <a:latin typeface="Calibri"/>
              <a:ea typeface="Calibri"/>
              <a:cs typeface="Calibri"/>
              <a:sym typeface="Calibri"/>
            </a:endParaRPr>
          </a:p>
        </p:txBody>
      </p:sp>
      <p:pic>
        <p:nvPicPr>
          <p:cNvPr id="469" name="Google Shape;469;g1f08f3ca721_7_2"/>
          <p:cNvPicPr preferRelativeResize="0"/>
          <p:nvPr/>
        </p:nvPicPr>
        <p:blipFill>
          <a:blip r:embed="rId3">
            <a:alphaModFix/>
          </a:blip>
          <a:stretch>
            <a:fillRect/>
          </a:stretch>
        </p:blipFill>
        <p:spPr>
          <a:xfrm>
            <a:off x="1351225" y="2664775"/>
            <a:ext cx="1837481" cy="3024775"/>
          </a:xfrm>
          <a:prstGeom prst="rect">
            <a:avLst/>
          </a:prstGeom>
          <a:noFill/>
          <a:ln>
            <a:noFill/>
          </a:ln>
        </p:spPr>
      </p:pic>
      <p:pic>
        <p:nvPicPr>
          <p:cNvPr id="470" name="Google Shape;470;g1f08f3ca721_7_2"/>
          <p:cNvPicPr preferRelativeResize="0"/>
          <p:nvPr/>
        </p:nvPicPr>
        <p:blipFill>
          <a:blip r:embed="rId4">
            <a:alphaModFix/>
          </a:blip>
          <a:stretch>
            <a:fillRect/>
          </a:stretch>
        </p:blipFill>
        <p:spPr>
          <a:xfrm>
            <a:off x="3650050" y="2664775"/>
            <a:ext cx="7310006" cy="3024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1f039132fa3_10_2"/>
          <p:cNvSpPr txBox="1"/>
          <p:nvPr>
            <p:ph type="title"/>
          </p:nvPr>
        </p:nvSpPr>
        <p:spPr>
          <a:xfrm>
            <a:off x="838200" y="60356"/>
            <a:ext cx="10515600" cy="670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GUI Functionality</a:t>
            </a:r>
            <a:endParaRPr/>
          </a:p>
        </p:txBody>
      </p:sp>
      <p:sp>
        <p:nvSpPr>
          <p:cNvPr id="477" name="Google Shape;477;g1f039132fa3_10_2"/>
          <p:cNvSpPr txBox="1"/>
          <p:nvPr>
            <p:ph idx="1" type="body"/>
          </p:nvPr>
        </p:nvSpPr>
        <p:spPr>
          <a:xfrm>
            <a:off x="838200" y="2393095"/>
            <a:ext cx="4596300" cy="2071800"/>
          </a:xfrm>
          <a:prstGeom prst="rect">
            <a:avLst/>
          </a:prstGeom>
          <a:solidFill>
            <a:srgbClr val="CCCCCC"/>
          </a:solidFill>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Embedded Serial Monitor</a:t>
            </a:r>
            <a:endParaRPr/>
          </a:p>
          <a:p>
            <a:pPr indent="-342900" lvl="0" marL="457200" rtl="0" algn="l">
              <a:spcBef>
                <a:spcPts val="0"/>
              </a:spcBef>
              <a:spcAft>
                <a:spcPts val="0"/>
              </a:spcAft>
              <a:buSzPts val="1800"/>
              <a:buChar char="●"/>
            </a:pPr>
            <a:r>
              <a:rPr lang="en-US"/>
              <a:t>Standard Codes</a:t>
            </a:r>
            <a:endParaRPr/>
          </a:p>
          <a:p>
            <a:pPr indent="-342900" lvl="0" marL="457200" rtl="0" algn="l">
              <a:spcBef>
                <a:spcPts val="0"/>
              </a:spcBef>
              <a:spcAft>
                <a:spcPts val="0"/>
              </a:spcAft>
              <a:buSzPts val="1800"/>
              <a:buChar char="●"/>
            </a:pPr>
            <a:r>
              <a:rPr lang="en-US"/>
              <a:t>Export Data</a:t>
            </a:r>
            <a:endParaRPr/>
          </a:p>
          <a:p>
            <a:pPr indent="-342900" lvl="1" marL="914400" rtl="0" algn="l">
              <a:spcBef>
                <a:spcPts val="0"/>
              </a:spcBef>
              <a:spcAft>
                <a:spcPts val="0"/>
              </a:spcAft>
              <a:buSzPts val="1800"/>
              <a:buChar char="○"/>
            </a:pPr>
            <a:r>
              <a:rPr lang="en-US"/>
              <a:t>Spreadsheet</a:t>
            </a:r>
            <a:endParaRPr/>
          </a:p>
          <a:p>
            <a:pPr indent="-342900" lvl="1" marL="914400" rtl="0" algn="l">
              <a:spcBef>
                <a:spcPts val="0"/>
              </a:spcBef>
              <a:spcAft>
                <a:spcPts val="0"/>
              </a:spcAft>
              <a:buSzPts val="1800"/>
              <a:buChar char="○"/>
            </a:pPr>
            <a:r>
              <a:rPr lang="en-US"/>
              <a:t>Graph</a:t>
            </a:r>
            <a:endParaRPr/>
          </a:p>
        </p:txBody>
      </p:sp>
      <p:sp>
        <p:nvSpPr>
          <p:cNvPr id="478" name="Google Shape;478;g1f039132fa3_10_2"/>
          <p:cNvSpPr txBox="1"/>
          <p:nvPr>
            <p:ph idx="12" type="sldNum"/>
          </p:nvPr>
        </p:nvSpPr>
        <p:spPr>
          <a:xfrm>
            <a:off x="11492916" y="5809333"/>
            <a:ext cx="6990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pic>
        <p:nvPicPr>
          <p:cNvPr id="479" name="Google Shape;479;g1f039132fa3_10_2"/>
          <p:cNvPicPr preferRelativeResize="0"/>
          <p:nvPr/>
        </p:nvPicPr>
        <p:blipFill>
          <a:blip r:embed="rId3">
            <a:alphaModFix/>
          </a:blip>
          <a:stretch>
            <a:fillRect/>
          </a:stretch>
        </p:blipFill>
        <p:spPr>
          <a:xfrm>
            <a:off x="6270850" y="1465084"/>
            <a:ext cx="4894200" cy="3927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1f039132fa3_4_21"/>
          <p:cNvSpPr txBox="1"/>
          <p:nvPr>
            <p:ph type="title"/>
          </p:nvPr>
        </p:nvSpPr>
        <p:spPr>
          <a:xfrm>
            <a:off x="838200" y="60356"/>
            <a:ext cx="10515600" cy="670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Performance - Tech Highlight  (CLA)</a:t>
            </a:r>
            <a:endParaRPr>
              <a:solidFill>
                <a:srgbClr val="FF0000"/>
              </a:solidFill>
            </a:endParaRPr>
          </a:p>
        </p:txBody>
      </p:sp>
      <p:sp>
        <p:nvSpPr>
          <p:cNvPr id="486" name="Google Shape;486;g1f039132fa3_4_21"/>
          <p:cNvSpPr txBox="1"/>
          <p:nvPr>
            <p:ph idx="1" type="body"/>
          </p:nvPr>
        </p:nvSpPr>
        <p:spPr>
          <a:xfrm>
            <a:off x="838200" y="1118875"/>
            <a:ext cx="5972100" cy="43530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AutoNum type="arabicPeriod"/>
            </a:pPr>
            <a:r>
              <a:rPr lang="en-US"/>
              <a:t>CLA acts as a co-processor</a:t>
            </a:r>
            <a:endParaRPr/>
          </a:p>
          <a:p>
            <a:pPr indent="-342900" lvl="0" marL="457200" rtl="0" algn="l">
              <a:spcBef>
                <a:spcPts val="0"/>
              </a:spcBef>
              <a:spcAft>
                <a:spcPts val="0"/>
              </a:spcAft>
              <a:buSzPts val="1800"/>
              <a:buAutoNum type="arabicPeriod"/>
            </a:pPr>
            <a:r>
              <a:rPr lang="en-US"/>
              <a:t>Same Clock Frequency as the Core-100MHz</a:t>
            </a:r>
            <a:endParaRPr/>
          </a:p>
          <a:p>
            <a:pPr indent="-342900" lvl="0" marL="457200" rtl="0" algn="l">
              <a:spcBef>
                <a:spcPts val="0"/>
              </a:spcBef>
              <a:spcAft>
                <a:spcPts val="0"/>
              </a:spcAft>
              <a:buSzPts val="1800"/>
              <a:buAutoNum type="arabicPeriod"/>
            </a:pPr>
            <a:r>
              <a:rPr lang="en-US"/>
              <a:t>Can Have up to 7 Tasks that work </a:t>
            </a:r>
            <a:endParaRPr/>
          </a:p>
          <a:p>
            <a:pPr indent="0" lvl="0" marL="457200" rtl="0" algn="l">
              <a:spcBef>
                <a:spcPts val="1000"/>
              </a:spcBef>
              <a:spcAft>
                <a:spcPts val="0"/>
              </a:spcAft>
              <a:buNone/>
            </a:pPr>
            <a:r>
              <a:rPr lang="en-US"/>
              <a:t>simultaneously</a:t>
            </a:r>
            <a:endParaRPr/>
          </a:p>
          <a:p>
            <a:pPr indent="-342900" lvl="0" marL="457200" rtl="0" algn="l">
              <a:spcBef>
                <a:spcPts val="1000"/>
              </a:spcBef>
              <a:spcAft>
                <a:spcPts val="0"/>
              </a:spcAft>
              <a:buSzPts val="1800"/>
              <a:buAutoNum type="arabicPeriod"/>
            </a:pPr>
            <a:r>
              <a:rPr lang="en-US"/>
              <a:t>We don’t have to interrupt the Core to read the ADC</a:t>
            </a:r>
            <a:endParaRPr/>
          </a:p>
        </p:txBody>
      </p:sp>
      <p:sp>
        <p:nvSpPr>
          <p:cNvPr id="487" name="Google Shape;487;g1f039132fa3_4_21"/>
          <p:cNvSpPr txBox="1"/>
          <p:nvPr>
            <p:ph idx="12" type="sldNum"/>
          </p:nvPr>
        </p:nvSpPr>
        <p:spPr>
          <a:xfrm>
            <a:off x="11492916" y="5809333"/>
            <a:ext cx="6990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pic>
        <p:nvPicPr>
          <p:cNvPr id="488" name="Google Shape;488;g1f039132fa3_4_21"/>
          <p:cNvPicPr preferRelativeResize="0"/>
          <p:nvPr/>
        </p:nvPicPr>
        <p:blipFill>
          <a:blip r:embed="rId3">
            <a:alphaModFix/>
          </a:blip>
          <a:stretch>
            <a:fillRect/>
          </a:stretch>
        </p:blipFill>
        <p:spPr>
          <a:xfrm>
            <a:off x="6635125" y="1054931"/>
            <a:ext cx="4800600" cy="4352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1f039132fa3_4_35"/>
          <p:cNvSpPr txBox="1"/>
          <p:nvPr>
            <p:ph type="title"/>
          </p:nvPr>
        </p:nvSpPr>
        <p:spPr>
          <a:xfrm>
            <a:off x="838200" y="60356"/>
            <a:ext cx="10515600" cy="670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Lessons Learned</a:t>
            </a:r>
            <a:endParaRPr/>
          </a:p>
        </p:txBody>
      </p:sp>
      <p:sp>
        <p:nvSpPr>
          <p:cNvPr id="495" name="Google Shape;495;g1f039132fa3_4_35"/>
          <p:cNvSpPr txBox="1"/>
          <p:nvPr>
            <p:ph idx="12" type="sldNum"/>
          </p:nvPr>
        </p:nvSpPr>
        <p:spPr>
          <a:xfrm>
            <a:off x="11492916" y="5809333"/>
            <a:ext cx="6990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
        <p:nvSpPr>
          <p:cNvPr id="496" name="Google Shape;496;g1f039132fa3_4_35"/>
          <p:cNvSpPr txBox="1"/>
          <p:nvPr/>
        </p:nvSpPr>
        <p:spPr>
          <a:xfrm>
            <a:off x="1996375" y="1818500"/>
            <a:ext cx="3253500" cy="954300"/>
          </a:xfrm>
          <a:prstGeom prst="rect">
            <a:avLst/>
          </a:prstGeom>
          <a:solidFill>
            <a:srgbClr val="F9CB9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latin typeface="Calibri"/>
                <a:ea typeface="Calibri"/>
                <a:cs typeface="Calibri"/>
                <a:sym typeface="Calibri"/>
              </a:rPr>
              <a:t>Prepare for project scope flexibility</a:t>
            </a:r>
            <a:endParaRPr sz="2500">
              <a:latin typeface="Calibri"/>
              <a:ea typeface="Calibri"/>
              <a:cs typeface="Calibri"/>
              <a:sym typeface="Calibri"/>
            </a:endParaRPr>
          </a:p>
        </p:txBody>
      </p:sp>
      <p:sp>
        <p:nvSpPr>
          <p:cNvPr id="497" name="Google Shape;497;g1f039132fa3_4_35"/>
          <p:cNvSpPr txBox="1"/>
          <p:nvPr/>
        </p:nvSpPr>
        <p:spPr>
          <a:xfrm>
            <a:off x="6636125" y="1818500"/>
            <a:ext cx="3253500" cy="954300"/>
          </a:xfrm>
          <a:prstGeom prst="rect">
            <a:avLst/>
          </a:prstGeom>
          <a:solidFill>
            <a:srgbClr val="F9CB9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latin typeface="Calibri"/>
                <a:ea typeface="Calibri"/>
                <a:cs typeface="Calibri"/>
                <a:sym typeface="Calibri"/>
              </a:rPr>
              <a:t>Cross-check design calculations</a:t>
            </a:r>
            <a:endParaRPr sz="2500">
              <a:latin typeface="Calibri"/>
              <a:ea typeface="Calibri"/>
              <a:cs typeface="Calibri"/>
              <a:sym typeface="Calibri"/>
            </a:endParaRPr>
          </a:p>
        </p:txBody>
      </p:sp>
      <p:sp>
        <p:nvSpPr>
          <p:cNvPr id="498" name="Google Shape;498;g1f039132fa3_4_35"/>
          <p:cNvSpPr txBox="1"/>
          <p:nvPr/>
        </p:nvSpPr>
        <p:spPr>
          <a:xfrm>
            <a:off x="6636125" y="3305875"/>
            <a:ext cx="3253500" cy="954300"/>
          </a:xfrm>
          <a:prstGeom prst="rect">
            <a:avLst/>
          </a:prstGeom>
          <a:solidFill>
            <a:srgbClr val="F9CB9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latin typeface="Calibri"/>
                <a:ea typeface="Calibri"/>
                <a:cs typeface="Calibri"/>
                <a:sym typeface="Calibri"/>
              </a:rPr>
              <a:t>Simulate with non-ideal hardware </a:t>
            </a:r>
            <a:endParaRPr sz="2500">
              <a:latin typeface="Calibri"/>
              <a:ea typeface="Calibri"/>
              <a:cs typeface="Calibri"/>
              <a:sym typeface="Calibri"/>
            </a:endParaRPr>
          </a:p>
        </p:txBody>
      </p:sp>
      <p:sp>
        <p:nvSpPr>
          <p:cNvPr id="499" name="Google Shape;499;g1f039132fa3_4_35"/>
          <p:cNvSpPr txBox="1"/>
          <p:nvPr/>
        </p:nvSpPr>
        <p:spPr>
          <a:xfrm>
            <a:off x="6636125" y="4645063"/>
            <a:ext cx="3253500" cy="569400"/>
          </a:xfrm>
          <a:prstGeom prst="rect">
            <a:avLst/>
          </a:prstGeom>
          <a:solidFill>
            <a:srgbClr val="F9CB9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latin typeface="Calibri"/>
                <a:ea typeface="Calibri"/>
                <a:cs typeface="Calibri"/>
                <a:sym typeface="Calibri"/>
              </a:rPr>
              <a:t>Save progress backlog</a:t>
            </a:r>
            <a:endParaRPr sz="2500">
              <a:latin typeface="Calibri"/>
              <a:ea typeface="Calibri"/>
              <a:cs typeface="Calibri"/>
              <a:sym typeface="Calibri"/>
            </a:endParaRPr>
          </a:p>
        </p:txBody>
      </p:sp>
      <p:sp>
        <p:nvSpPr>
          <p:cNvPr id="500" name="Google Shape;500;g1f039132fa3_4_35"/>
          <p:cNvSpPr txBox="1"/>
          <p:nvPr/>
        </p:nvSpPr>
        <p:spPr>
          <a:xfrm>
            <a:off x="1996375" y="3305875"/>
            <a:ext cx="3253500" cy="1339200"/>
          </a:xfrm>
          <a:prstGeom prst="rect">
            <a:avLst/>
          </a:prstGeom>
          <a:solidFill>
            <a:srgbClr val="F9CB9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latin typeface="Calibri"/>
                <a:ea typeface="Calibri"/>
                <a:cs typeface="Calibri"/>
                <a:sym typeface="Calibri"/>
              </a:rPr>
              <a:t>Thorough</a:t>
            </a:r>
            <a:r>
              <a:rPr lang="en-US" sz="2500">
                <a:latin typeface="Calibri"/>
                <a:ea typeface="Calibri"/>
                <a:cs typeface="Calibri"/>
                <a:sym typeface="Calibri"/>
              </a:rPr>
              <a:t> </a:t>
            </a:r>
            <a:r>
              <a:rPr lang="en-US" sz="2500">
                <a:latin typeface="Calibri"/>
                <a:ea typeface="Calibri"/>
                <a:cs typeface="Calibri"/>
                <a:sym typeface="Calibri"/>
              </a:rPr>
              <a:t>requirement</a:t>
            </a:r>
            <a:r>
              <a:rPr lang="en-US" sz="2500">
                <a:latin typeface="Calibri"/>
                <a:ea typeface="Calibri"/>
                <a:cs typeface="Calibri"/>
                <a:sym typeface="Calibri"/>
              </a:rPr>
              <a:t> documentation and understanding</a:t>
            </a:r>
            <a:endParaRPr sz="2500">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fff2ba0822_1_85"/>
          <p:cNvSpPr txBox="1"/>
          <p:nvPr>
            <p:ph type="title"/>
          </p:nvPr>
        </p:nvSpPr>
        <p:spPr>
          <a:xfrm>
            <a:off x="291050" y="60356"/>
            <a:ext cx="10515600" cy="67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Remaining Risks</a:t>
            </a:r>
            <a:endParaRPr/>
          </a:p>
        </p:txBody>
      </p:sp>
      <p:sp>
        <p:nvSpPr>
          <p:cNvPr id="507" name="Google Shape;507;gfff2ba0822_1_85"/>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t>‹#›</a:t>
            </a:fld>
            <a:endParaRPr/>
          </a:p>
        </p:txBody>
      </p:sp>
      <p:pic>
        <p:nvPicPr>
          <p:cNvPr id="508" name="Google Shape;508;gfff2ba0822_1_85"/>
          <p:cNvPicPr preferRelativeResize="0"/>
          <p:nvPr/>
        </p:nvPicPr>
        <p:blipFill>
          <a:blip r:embed="rId3">
            <a:alphaModFix/>
          </a:blip>
          <a:stretch>
            <a:fillRect/>
          </a:stretch>
        </p:blipFill>
        <p:spPr>
          <a:xfrm>
            <a:off x="5933600" y="4394725"/>
            <a:ext cx="1592101" cy="1592099"/>
          </a:xfrm>
          <a:prstGeom prst="rect">
            <a:avLst/>
          </a:prstGeom>
          <a:noFill/>
          <a:ln>
            <a:noFill/>
          </a:ln>
        </p:spPr>
      </p:pic>
      <p:pic>
        <p:nvPicPr>
          <p:cNvPr id="509" name="Google Shape;509;gfff2ba0822_1_85"/>
          <p:cNvPicPr preferRelativeResize="0"/>
          <p:nvPr/>
        </p:nvPicPr>
        <p:blipFill rotWithShape="1">
          <a:blip r:embed="rId4">
            <a:alphaModFix/>
          </a:blip>
          <a:srcRect b="0" l="0" r="0" t="63586"/>
          <a:stretch/>
        </p:blipFill>
        <p:spPr>
          <a:xfrm>
            <a:off x="5813025" y="1220025"/>
            <a:ext cx="2535275" cy="2634027"/>
          </a:xfrm>
          <a:prstGeom prst="rect">
            <a:avLst/>
          </a:prstGeom>
          <a:noFill/>
          <a:ln>
            <a:noFill/>
          </a:ln>
        </p:spPr>
      </p:pic>
      <p:sp>
        <p:nvSpPr>
          <p:cNvPr id="510" name="Google Shape;510;gfff2ba0822_1_85"/>
          <p:cNvSpPr txBox="1"/>
          <p:nvPr/>
        </p:nvSpPr>
        <p:spPr>
          <a:xfrm>
            <a:off x="517575" y="1220025"/>
            <a:ext cx="2625000" cy="27705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Calibri"/>
                <a:ea typeface="Calibri"/>
                <a:cs typeface="Calibri"/>
                <a:sym typeface="Calibri"/>
              </a:rPr>
              <a:t>Risks:</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Housing frame</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Power push button</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Final PCB</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Transformer design</a:t>
            </a:r>
            <a:endParaRPr sz="2400">
              <a:latin typeface="Calibri"/>
              <a:ea typeface="Calibri"/>
              <a:cs typeface="Calibri"/>
              <a:sym typeface="Calibri"/>
            </a:endParaRPr>
          </a:p>
        </p:txBody>
      </p:sp>
      <p:sp>
        <p:nvSpPr>
          <p:cNvPr id="511" name="Google Shape;511;gfff2ba0822_1_85"/>
          <p:cNvSpPr txBox="1"/>
          <p:nvPr/>
        </p:nvSpPr>
        <p:spPr>
          <a:xfrm>
            <a:off x="8872875" y="1220025"/>
            <a:ext cx="2918400" cy="31401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Calibri"/>
                <a:ea typeface="Calibri"/>
                <a:cs typeface="Calibri"/>
                <a:sym typeface="Calibri"/>
              </a:rPr>
              <a:t>Mitigation:</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COTS - frame, transformers</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Power via software</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Jumper two </a:t>
            </a:r>
            <a:r>
              <a:rPr lang="en-US" sz="2400">
                <a:latin typeface="Calibri"/>
                <a:ea typeface="Calibri"/>
                <a:cs typeface="Calibri"/>
                <a:sym typeface="Calibri"/>
              </a:rPr>
              <a:t>existing</a:t>
            </a:r>
            <a:r>
              <a:rPr lang="en-US" sz="2400">
                <a:latin typeface="Calibri"/>
                <a:ea typeface="Calibri"/>
                <a:cs typeface="Calibri"/>
                <a:sym typeface="Calibri"/>
              </a:rPr>
              <a:t> boards together.</a:t>
            </a:r>
            <a:endParaRPr sz="2400">
              <a:latin typeface="Calibri"/>
              <a:ea typeface="Calibri"/>
              <a:cs typeface="Calibri"/>
              <a:sym typeface="Calibri"/>
            </a:endParaRPr>
          </a:p>
        </p:txBody>
      </p:sp>
      <p:pic>
        <p:nvPicPr>
          <p:cNvPr id="512" name="Google Shape;512;gfff2ba0822_1_85"/>
          <p:cNvPicPr preferRelativeResize="0"/>
          <p:nvPr/>
        </p:nvPicPr>
        <p:blipFill rotWithShape="1">
          <a:blip r:embed="rId4">
            <a:alphaModFix/>
          </a:blip>
          <a:srcRect b="35375" l="0" r="0" t="0"/>
          <a:stretch/>
        </p:blipFill>
        <p:spPr>
          <a:xfrm>
            <a:off x="2949900" y="1105726"/>
            <a:ext cx="2256125" cy="415993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g1f08f3ca721_4_2"/>
          <p:cNvSpPr txBox="1"/>
          <p:nvPr>
            <p:ph type="title"/>
          </p:nvPr>
        </p:nvSpPr>
        <p:spPr>
          <a:xfrm>
            <a:off x="838200" y="60356"/>
            <a:ext cx="10515600" cy="67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Budget</a:t>
            </a:r>
            <a:endParaRPr/>
          </a:p>
        </p:txBody>
      </p:sp>
      <p:sp>
        <p:nvSpPr>
          <p:cNvPr id="519" name="Google Shape;519;g1f08f3ca721_4_2"/>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t>‹#›</a:t>
            </a:fld>
            <a:endParaRPr/>
          </a:p>
        </p:txBody>
      </p:sp>
      <p:pic>
        <p:nvPicPr>
          <p:cNvPr id="520" name="Google Shape;520;g1f08f3ca721_4_2"/>
          <p:cNvPicPr preferRelativeResize="0"/>
          <p:nvPr/>
        </p:nvPicPr>
        <p:blipFill>
          <a:blip r:embed="rId3">
            <a:alphaModFix/>
          </a:blip>
          <a:stretch>
            <a:fillRect/>
          </a:stretch>
        </p:blipFill>
        <p:spPr>
          <a:xfrm>
            <a:off x="495300" y="908548"/>
            <a:ext cx="11201401" cy="482652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gfff2ba0822_1_99"/>
          <p:cNvSpPr txBox="1"/>
          <p:nvPr>
            <p:ph type="title"/>
          </p:nvPr>
        </p:nvSpPr>
        <p:spPr>
          <a:xfrm>
            <a:off x="838200" y="60356"/>
            <a:ext cx="10515600" cy="67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Schedule</a:t>
            </a:r>
            <a:endParaRPr/>
          </a:p>
        </p:txBody>
      </p:sp>
      <p:sp>
        <p:nvSpPr>
          <p:cNvPr id="527" name="Google Shape;527;gfff2ba0822_1_99"/>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t>‹#›</a:t>
            </a:fld>
            <a:endParaRPr/>
          </a:p>
        </p:txBody>
      </p:sp>
      <p:graphicFrame>
        <p:nvGraphicFramePr>
          <p:cNvPr id="528" name="Google Shape;528;gfff2ba0822_1_99"/>
          <p:cNvGraphicFramePr/>
          <p:nvPr/>
        </p:nvGraphicFramePr>
        <p:xfrm>
          <a:off x="388250" y="1066011"/>
          <a:ext cx="3000000" cy="3000000"/>
        </p:xfrm>
        <a:graphic>
          <a:graphicData uri="http://schemas.openxmlformats.org/drawingml/2006/table">
            <a:tbl>
              <a:tblPr>
                <a:noFill/>
                <a:tableStyleId>{231E46F7-DF2E-44BA-9DD7-C1FE4F669C5E}</a:tableStyleId>
              </a:tblPr>
              <a:tblGrid>
                <a:gridCol w="2128300"/>
                <a:gridCol w="8752050"/>
              </a:tblGrid>
              <a:tr h="304250">
                <a:tc>
                  <a:txBody>
                    <a:bodyPr/>
                    <a:lstStyle/>
                    <a:p>
                      <a:pPr indent="0" lvl="0" marL="0" marR="0" rtl="0" algn="l">
                        <a:lnSpc>
                          <a:spcPct val="115000"/>
                        </a:lnSpc>
                        <a:spcBef>
                          <a:spcPts val="0"/>
                        </a:spcBef>
                        <a:spcAft>
                          <a:spcPts val="0"/>
                        </a:spcAft>
                        <a:buClr>
                          <a:srgbClr val="000000"/>
                        </a:buClr>
                        <a:buSzPts val="1700"/>
                        <a:buFont typeface="Arial"/>
                        <a:buNone/>
                      </a:pPr>
                      <a:r>
                        <a:rPr b="1" lang="en-US" sz="1700" u="none" cap="none" strike="noStrike">
                          <a:latin typeface="Calibri"/>
                          <a:ea typeface="Calibri"/>
                          <a:cs typeface="Calibri"/>
                          <a:sym typeface="Calibri"/>
                        </a:rPr>
                        <a:t>Date</a:t>
                      </a:r>
                      <a:endParaRPr b="1" sz="1700" u="none" cap="none" strike="noStrike">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700"/>
                        <a:buFont typeface="Arial"/>
                        <a:buNone/>
                      </a:pPr>
                      <a:r>
                        <a:rPr b="1" lang="en-US" sz="1700" u="none" cap="none" strike="noStrike">
                          <a:latin typeface="Calibri"/>
                          <a:ea typeface="Calibri"/>
                          <a:cs typeface="Calibri"/>
                          <a:sym typeface="Calibri"/>
                        </a:rPr>
                        <a:t>Development Objective</a:t>
                      </a:r>
                      <a:endParaRPr b="1" sz="1700" u="none" cap="none" strike="noStrike">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3050">
                <a:tc>
                  <a:txBody>
                    <a:bodyPr/>
                    <a:lstStyle/>
                    <a:p>
                      <a:pPr indent="0" lvl="0" marL="0" marR="0" rtl="0" algn="l">
                        <a:lnSpc>
                          <a:spcPct val="115000"/>
                        </a:lnSpc>
                        <a:spcBef>
                          <a:spcPts val="0"/>
                        </a:spcBef>
                        <a:spcAft>
                          <a:spcPts val="0"/>
                        </a:spcAft>
                        <a:buClr>
                          <a:srgbClr val="000000"/>
                        </a:buClr>
                        <a:buSzPts val="1550"/>
                        <a:buFont typeface="Arial"/>
                        <a:buNone/>
                      </a:pPr>
                      <a:r>
                        <a:rPr lang="en-US" sz="1550">
                          <a:latin typeface="Calibri"/>
                          <a:ea typeface="Calibri"/>
                          <a:cs typeface="Calibri"/>
                          <a:sym typeface="Calibri"/>
                        </a:rPr>
                        <a:t>02/16</a:t>
                      </a:r>
                      <a:endParaRPr sz="1550" u="none" cap="none" strike="noStrike">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50"/>
                        <a:buFont typeface="Arial"/>
                        <a:buNone/>
                      </a:pPr>
                      <a:r>
                        <a:rPr lang="en-US" sz="1550">
                          <a:latin typeface="Calibri"/>
                          <a:ea typeface="Calibri"/>
                          <a:cs typeface="Calibri"/>
                          <a:sym typeface="Calibri"/>
                        </a:rPr>
                        <a:t>-</a:t>
                      </a:r>
                      <a:r>
                        <a:rPr b="1" lang="en-US" sz="1550">
                          <a:latin typeface="Calibri"/>
                          <a:ea typeface="Calibri"/>
                          <a:cs typeface="Calibri"/>
                          <a:sym typeface="Calibri"/>
                        </a:rPr>
                        <a:t>Python GUI has interface similar to Putty that’s been used. Proper RMS Calculation combined with GUI operation</a:t>
                      </a:r>
                      <a:endParaRPr b="1" sz="1550" u="none" cap="none" strike="noStrike">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36450">
                <a:tc>
                  <a:txBody>
                    <a:bodyPr/>
                    <a:lstStyle/>
                    <a:p>
                      <a:pPr indent="0" lvl="0" marL="0" marR="0" rtl="0" algn="l">
                        <a:lnSpc>
                          <a:spcPct val="115000"/>
                        </a:lnSpc>
                        <a:spcBef>
                          <a:spcPts val="0"/>
                        </a:spcBef>
                        <a:spcAft>
                          <a:spcPts val="0"/>
                        </a:spcAft>
                        <a:buClr>
                          <a:srgbClr val="000000"/>
                        </a:buClr>
                        <a:buSzPts val="1550"/>
                        <a:buFont typeface="Arial"/>
                        <a:buNone/>
                      </a:pPr>
                      <a:r>
                        <a:rPr lang="en-US" sz="1550">
                          <a:latin typeface="Calibri"/>
                          <a:ea typeface="Calibri"/>
                          <a:cs typeface="Calibri"/>
                          <a:sym typeface="Calibri"/>
                        </a:rPr>
                        <a:t>03/02</a:t>
                      </a:r>
                      <a:endParaRPr sz="1550" u="none" cap="none" strike="noStrike">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50"/>
                        <a:buFont typeface="Arial"/>
                        <a:buNone/>
                      </a:pPr>
                      <a:r>
                        <a:rPr lang="en-US" sz="1550">
                          <a:latin typeface="Calibri"/>
                          <a:ea typeface="Calibri"/>
                          <a:cs typeface="Calibri"/>
                          <a:sym typeface="Calibri"/>
                        </a:rPr>
                        <a:t>-</a:t>
                      </a:r>
                      <a:r>
                        <a:rPr b="1" lang="en-US" sz="1550">
                          <a:latin typeface="Calibri"/>
                          <a:ea typeface="Calibri"/>
                          <a:cs typeface="Calibri"/>
                          <a:sym typeface="Calibri"/>
                        </a:rPr>
                        <a:t>Magnetics completely built for RF Tank testing (inductor, step-up-transformer, isolation transformer) + generator box 3d design</a:t>
                      </a:r>
                      <a:endParaRPr b="1" sz="1550" u="none" cap="none" strike="noStrike">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07900">
                <a:tc>
                  <a:txBody>
                    <a:bodyPr/>
                    <a:lstStyle/>
                    <a:p>
                      <a:pPr indent="0" lvl="0" marL="0" marR="0" rtl="0" algn="l">
                        <a:lnSpc>
                          <a:spcPct val="115000"/>
                        </a:lnSpc>
                        <a:spcBef>
                          <a:spcPts val="0"/>
                        </a:spcBef>
                        <a:spcAft>
                          <a:spcPts val="0"/>
                        </a:spcAft>
                        <a:buClr>
                          <a:srgbClr val="000000"/>
                        </a:buClr>
                        <a:buSzPts val="1550"/>
                        <a:buFont typeface="Arial"/>
                        <a:buNone/>
                      </a:pPr>
                      <a:r>
                        <a:rPr lang="en-US" sz="1550">
                          <a:latin typeface="Calibri"/>
                          <a:ea typeface="Calibri"/>
                          <a:cs typeface="Calibri"/>
                          <a:sym typeface="Calibri"/>
                        </a:rPr>
                        <a:t>03/14</a:t>
                      </a:r>
                      <a:endParaRPr sz="1550" u="none" cap="none" strike="noStrike">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550"/>
                        <a:buFont typeface="Arial"/>
                        <a:buNone/>
                      </a:pPr>
                      <a:r>
                        <a:rPr lang="en-US" sz="1550">
                          <a:solidFill>
                            <a:schemeClr val="dk1"/>
                          </a:solidFill>
                          <a:latin typeface="Calibri"/>
                          <a:ea typeface="Calibri"/>
                          <a:cs typeface="Calibri"/>
                          <a:sym typeface="Calibri"/>
                        </a:rPr>
                        <a:t>-3rd PCB designed and sent for fabrication (combining the controller board + RF tank w/sensor board)</a:t>
                      </a:r>
                      <a:endParaRPr sz="1550" u="none" cap="none" strike="noStrike">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97250">
                <a:tc>
                  <a:txBody>
                    <a:bodyPr/>
                    <a:lstStyle/>
                    <a:p>
                      <a:pPr indent="0" lvl="0" marL="0" marR="0" rtl="0" algn="l">
                        <a:lnSpc>
                          <a:spcPct val="115000"/>
                        </a:lnSpc>
                        <a:spcBef>
                          <a:spcPts val="0"/>
                        </a:spcBef>
                        <a:spcAft>
                          <a:spcPts val="0"/>
                        </a:spcAft>
                        <a:buClr>
                          <a:srgbClr val="000000"/>
                        </a:buClr>
                        <a:buSzPts val="1550"/>
                        <a:buFont typeface="Arial"/>
                        <a:buNone/>
                      </a:pPr>
                      <a:r>
                        <a:rPr lang="en-US" sz="1550">
                          <a:latin typeface="Calibri"/>
                          <a:ea typeface="Calibri"/>
                          <a:cs typeface="Calibri"/>
                          <a:sym typeface="Calibri"/>
                        </a:rPr>
                        <a:t>03/16</a:t>
                      </a:r>
                      <a:endParaRPr sz="1550" u="none" cap="none" strike="noStrike">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550"/>
                        <a:buFont typeface="Arial"/>
                        <a:buNone/>
                      </a:pPr>
                      <a:r>
                        <a:rPr lang="en-US" sz="1550">
                          <a:solidFill>
                            <a:schemeClr val="dk1"/>
                          </a:solidFill>
                          <a:latin typeface="Calibri"/>
                          <a:ea typeface="Calibri"/>
                          <a:cs typeface="Calibri"/>
                          <a:sym typeface="Calibri"/>
                        </a:rPr>
                        <a:t>-</a:t>
                      </a:r>
                      <a:r>
                        <a:rPr b="1" lang="en-US" sz="1550">
                          <a:solidFill>
                            <a:schemeClr val="dk1"/>
                          </a:solidFill>
                          <a:latin typeface="Calibri"/>
                          <a:ea typeface="Calibri"/>
                          <a:cs typeface="Calibri"/>
                          <a:sym typeface="Calibri"/>
                        </a:rPr>
                        <a:t>Full system integration demonstrating the full functionality of the SESU</a:t>
                      </a:r>
                      <a:r>
                        <a:rPr lang="en-US" sz="1550">
                          <a:solidFill>
                            <a:schemeClr val="dk1"/>
                          </a:solidFill>
                          <a:latin typeface="Calibri"/>
                          <a:ea typeface="Calibri"/>
                          <a:cs typeface="Calibri"/>
                          <a:sym typeface="Calibri"/>
                        </a:rPr>
                        <a:t>. </a:t>
                      </a:r>
                      <a:endParaRPr sz="1550" u="none" cap="none" strike="noStrike">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46825">
                <a:tc>
                  <a:txBody>
                    <a:bodyPr/>
                    <a:lstStyle/>
                    <a:p>
                      <a:pPr indent="0" lvl="0" marL="0" marR="0" rtl="0" algn="l">
                        <a:lnSpc>
                          <a:spcPct val="115000"/>
                        </a:lnSpc>
                        <a:spcBef>
                          <a:spcPts val="0"/>
                        </a:spcBef>
                        <a:spcAft>
                          <a:spcPts val="0"/>
                        </a:spcAft>
                        <a:buClr>
                          <a:srgbClr val="000000"/>
                        </a:buClr>
                        <a:buSzPts val="1550"/>
                        <a:buFont typeface="Arial"/>
                        <a:buNone/>
                      </a:pPr>
                      <a:r>
                        <a:rPr lang="en-US" sz="1550">
                          <a:latin typeface="Calibri"/>
                          <a:ea typeface="Calibri"/>
                          <a:cs typeface="Calibri"/>
                          <a:sym typeface="Calibri"/>
                        </a:rPr>
                        <a:t>04/04</a:t>
                      </a:r>
                      <a:endParaRPr sz="1550" u="none" cap="none" strike="noStrike">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550"/>
                        <a:buFont typeface="Arial"/>
                        <a:buNone/>
                      </a:pPr>
                      <a:r>
                        <a:rPr lang="en-US" sz="1550">
                          <a:latin typeface="Calibri"/>
                          <a:ea typeface="Calibri"/>
                          <a:cs typeface="Calibri"/>
                          <a:sym typeface="Calibri"/>
                        </a:rPr>
                        <a:t>-Build up combined PCB + have generator box completed</a:t>
                      </a:r>
                      <a:endParaRPr sz="1550" u="none" cap="none" strike="noStrike">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65300">
                <a:tc>
                  <a:txBody>
                    <a:bodyPr/>
                    <a:lstStyle/>
                    <a:p>
                      <a:pPr indent="0" lvl="0" marL="0" marR="0" rtl="0" algn="l">
                        <a:lnSpc>
                          <a:spcPct val="115000"/>
                        </a:lnSpc>
                        <a:spcBef>
                          <a:spcPts val="0"/>
                        </a:spcBef>
                        <a:spcAft>
                          <a:spcPts val="0"/>
                        </a:spcAft>
                        <a:buClr>
                          <a:srgbClr val="000000"/>
                        </a:buClr>
                        <a:buSzPts val="1550"/>
                        <a:buFont typeface="Arial"/>
                        <a:buNone/>
                      </a:pPr>
                      <a:r>
                        <a:rPr lang="en-US" sz="1550">
                          <a:latin typeface="Calibri"/>
                          <a:ea typeface="Calibri"/>
                          <a:cs typeface="Calibri"/>
                          <a:sym typeface="Calibri"/>
                        </a:rPr>
                        <a:t>04/13</a:t>
                      </a:r>
                      <a:endParaRPr sz="1550" u="none" cap="none" strike="noStrike">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50"/>
                        <a:buFont typeface="Arial"/>
                        <a:buNone/>
                      </a:pPr>
                      <a:r>
                        <a:rPr lang="en-US" sz="1550">
                          <a:latin typeface="Calibri"/>
                          <a:ea typeface="Calibri"/>
                          <a:cs typeface="Calibri"/>
                          <a:sym typeface="Calibri"/>
                        </a:rPr>
                        <a:t>-</a:t>
                      </a:r>
                      <a:r>
                        <a:rPr b="1" lang="en-US" sz="1550">
                          <a:latin typeface="Calibri"/>
                          <a:ea typeface="Calibri"/>
                          <a:cs typeface="Calibri"/>
                          <a:sym typeface="Calibri"/>
                        </a:rPr>
                        <a:t>Acceptance</a:t>
                      </a:r>
                      <a:r>
                        <a:rPr b="1" lang="en-US" sz="1550">
                          <a:latin typeface="Calibri"/>
                          <a:ea typeface="Calibri"/>
                          <a:cs typeface="Calibri"/>
                          <a:sym typeface="Calibri"/>
                        </a:rPr>
                        <a:t> Test Demo</a:t>
                      </a:r>
                      <a:endParaRPr b="1" sz="1550" u="none" cap="none" strike="noStrike">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67275">
                <a:tc>
                  <a:txBody>
                    <a:bodyPr/>
                    <a:lstStyle/>
                    <a:p>
                      <a:pPr indent="0" lvl="0" marL="0" marR="0" rtl="0" algn="l">
                        <a:lnSpc>
                          <a:spcPct val="115000"/>
                        </a:lnSpc>
                        <a:spcBef>
                          <a:spcPts val="0"/>
                        </a:spcBef>
                        <a:spcAft>
                          <a:spcPts val="0"/>
                        </a:spcAft>
                        <a:buClr>
                          <a:srgbClr val="000000"/>
                        </a:buClr>
                        <a:buSzPts val="1550"/>
                        <a:buFont typeface="Arial"/>
                        <a:buNone/>
                      </a:pPr>
                      <a:r>
                        <a:rPr lang="en-US" sz="1550">
                          <a:latin typeface="Calibri"/>
                          <a:ea typeface="Calibri"/>
                          <a:cs typeface="Calibri"/>
                          <a:sym typeface="Calibri"/>
                        </a:rPr>
                        <a:t>04/21</a:t>
                      </a:r>
                      <a:endParaRPr sz="1550" u="none" cap="none" strike="noStrike">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50"/>
                        <a:buFont typeface="Arial"/>
                        <a:buNone/>
                      </a:pPr>
                      <a:r>
                        <a:rPr lang="en-US" sz="1550">
                          <a:latin typeface="Calibri"/>
                          <a:ea typeface="Calibri"/>
                          <a:cs typeface="Calibri"/>
                          <a:sym typeface="Calibri"/>
                        </a:rPr>
                        <a:t>-Finish EXPO Poster and send for printing</a:t>
                      </a:r>
                      <a:endParaRPr sz="1550" u="none" cap="none" strike="noStrike">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30300">
                <a:tc>
                  <a:txBody>
                    <a:bodyPr/>
                    <a:lstStyle/>
                    <a:p>
                      <a:pPr indent="0" lvl="0" marL="0" marR="0" rtl="0" algn="l">
                        <a:lnSpc>
                          <a:spcPct val="115000"/>
                        </a:lnSpc>
                        <a:spcBef>
                          <a:spcPts val="0"/>
                        </a:spcBef>
                        <a:spcAft>
                          <a:spcPts val="0"/>
                        </a:spcAft>
                        <a:buNone/>
                      </a:pPr>
                      <a:r>
                        <a:rPr lang="en-US" sz="1550">
                          <a:latin typeface="Calibri"/>
                          <a:ea typeface="Calibri"/>
                          <a:cs typeface="Calibri"/>
                          <a:sym typeface="Calibri"/>
                        </a:rPr>
                        <a:t>04/28</a:t>
                      </a:r>
                      <a:endParaRPr sz="1550" u="none" cap="none" strike="noStrike">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en-US" sz="1550">
                          <a:latin typeface="Calibri"/>
                          <a:ea typeface="Calibri"/>
                          <a:cs typeface="Calibri"/>
                          <a:sym typeface="Calibri"/>
                        </a:rPr>
                        <a:t>Expo</a:t>
                      </a:r>
                      <a:endParaRPr b="1" sz="1550" u="none" cap="none" strike="noStrike">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g16ccd8f8a24_2_8"/>
          <p:cNvSpPr txBox="1"/>
          <p:nvPr>
            <p:ph type="title"/>
          </p:nvPr>
        </p:nvSpPr>
        <p:spPr>
          <a:xfrm>
            <a:off x="838200" y="2926342"/>
            <a:ext cx="10515600" cy="10053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rPr lang="en-US"/>
              <a:t>Q&amp;A</a:t>
            </a:r>
            <a:endParaRPr/>
          </a:p>
        </p:txBody>
      </p:sp>
      <p:sp>
        <p:nvSpPr>
          <p:cNvPr id="535" name="Google Shape;535;g16ccd8f8a24_2_8"/>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1f08f3ca721_1_0"/>
          <p:cNvSpPr txBox="1"/>
          <p:nvPr>
            <p:ph type="title"/>
          </p:nvPr>
        </p:nvSpPr>
        <p:spPr>
          <a:xfrm>
            <a:off x="838200" y="2926342"/>
            <a:ext cx="10515600" cy="10053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rPr lang="en-US"/>
              <a:t>Appendix</a:t>
            </a:r>
            <a:endParaRPr/>
          </a:p>
        </p:txBody>
      </p:sp>
      <p:sp>
        <p:nvSpPr>
          <p:cNvPr id="542" name="Google Shape;542;g1f08f3ca721_1_0"/>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g1f0636ddba1_2_0"/>
          <p:cNvSpPr txBox="1"/>
          <p:nvPr>
            <p:ph type="title"/>
          </p:nvPr>
        </p:nvSpPr>
        <p:spPr>
          <a:xfrm>
            <a:off x="347650" y="47156"/>
            <a:ext cx="10515600" cy="67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RF Tank Design Process</a:t>
            </a:r>
            <a:endParaRPr/>
          </a:p>
        </p:txBody>
      </p:sp>
      <p:sp>
        <p:nvSpPr>
          <p:cNvPr id="549" name="Google Shape;549;g1f0636ddba1_2_0"/>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t>‹#›</a:t>
            </a:fld>
            <a:endParaRPr/>
          </a:p>
        </p:txBody>
      </p:sp>
      <p:sp>
        <p:nvSpPr>
          <p:cNvPr id="550" name="Google Shape;550;g1f0636ddba1_2_0"/>
          <p:cNvSpPr txBox="1"/>
          <p:nvPr/>
        </p:nvSpPr>
        <p:spPr>
          <a:xfrm>
            <a:off x="293075" y="1074625"/>
            <a:ext cx="11466900" cy="486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latin typeface="Calibri"/>
                <a:ea typeface="Calibri"/>
                <a:cs typeface="Calibri"/>
                <a:sym typeface="Calibri"/>
              </a:rPr>
              <a:t>SPECS: </a:t>
            </a:r>
            <a:endParaRPr b="1"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en-US" sz="1900">
                <a:latin typeface="Calibri"/>
                <a:ea typeface="Calibri"/>
                <a:cs typeface="Calibri"/>
                <a:sym typeface="Calibri"/>
              </a:rPr>
              <a:t>Max voltage: 115V RMS</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en-US" sz="1900">
                <a:latin typeface="Calibri"/>
                <a:ea typeface="Calibri"/>
                <a:cs typeface="Calibri"/>
                <a:sym typeface="Calibri"/>
              </a:rPr>
              <a:t>Max current: 5A </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en-US" sz="1900">
                <a:latin typeface="Calibri"/>
                <a:ea typeface="Calibri"/>
                <a:cs typeface="Calibri"/>
                <a:sym typeface="Calibri"/>
              </a:rPr>
              <a:t>Max power: 100W</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en-US" sz="1900">
                <a:latin typeface="Calibri"/>
                <a:ea typeface="Calibri"/>
                <a:cs typeface="Calibri"/>
                <a:sym typeface="Calibri"/>
              </a:rPr>
              <a:t>Input voltage: 48V</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en-US" sz="1900">
                <a:latin typeface="Calibri"/>
                <a:ea typeface="Calibri"/>
                <a:cs typeface="Calibri"/>
                <a:sym typeface="Calibri"/>
              </a:rPr>
              <a:t>Switching </a:t>
            </a:r>
            <a:r>
              <a:rPr lang="en-US" sz="1900">
                <a:latin typeface="Calibri"/>
                <a:ea typeface="Calibri"/>
                <a:cs typeface="Calibri"/>
                <a:sym typeface="Calibri"/>
              </a:rPr>
              <a:t>frequency = 430 kHz</a:t>
            </a:r>
            <a:endParaRPr sz="1900">
              <a:latin typeface="Calibri"/>
              <a:ea typeface="Calibri"/>
              <a:cs typeface="Calibri"/>
              <a:sym typeface="Calibri"/>
            </a:endParaRPr>
          </a:p>
          <a:p>
            <a:pPr indent="0" lvl="0" marL="0" rtl="0" algn="l">
              <a:spcBef>
                <a:spcPts val="0"/>
              </a:spcBef>
              <a:spcAft>
                <a:spcPts val="0"/>
              </a:spcAft>
              <a:buNone/>
            </a:pPr>
            <a:r>
              <a:t/>
            </a:r>
            <a:endParaRPr sz="1900">
              <a:latin typeface="Calibri"/>
              <a:ea typeface="Calibri"/>
              <a:cs typeface="Calibri"/>
              <a:sym typeface="Calibri"/>
            </a:endParaRPr>
          </a:p>
          <a:p>
            <a:pPr indent="-349250" lvl="0" marL="457200" rtl="0" algn="l">
              <a:spcBef>
                <a:spcPts val="0"/>
              </a:spcBef>
              <a:spcAft>
                <a:spcPts val="0"/>
              </a:spcAft>
              <a:buSzPts val="1900"/>
              <a:buFont typeface="Calibri"/>
              <a:buAutoNum type="arabicPeriod"/>
            </a:pPr>
            <a:r>
              <a:rPr lang="en-US" sz="1900">
                <a:latin typeface="Calibri"/>
                <a:ea typeface="Calibri"/>
                <a:cs typeface="Calibri"/>
                <a:sym typeface="Calibri"/>
              </a:rPr>
              <a:t>Find the fundamental peak and fundamental rms voltage values</a:t>
            </a:r>
            <a:endParaRPr sz="1900">
              <a:latin typeface="Calibri"/>
              <a:ea typeface="Calibri"/>
              <a:cs typeface="Calibri"/>
              <a:sym typeface="Calibri"/>
            </a:endParaRPr>
          </a:p>
          <a:p>
            <a:pPr indent="-349250" lvl="0" marL="457200" rtl="0" algn="l">
              <a:spcBef>
                <a:spcPts val="0"/>
              </a:spcBef>
              <a:spcAft>
                <a:spcPts val="0"/>
              </a:spcAft>
              <a:buSzPts val="1900"/>
              <a:buFont typeface="Calibri"/>
              <a:buAutoNum type="arabicPeriod"/>
            </a:pPr>
            <a:r>
              <a:rPr lang="en-US" sz="1900">
                <a:latin typeface="Calibri"/>
                <a:ea typeface="Calibri"/>
                <a:cs typeface="Calibri"/>
                <a:sym typeface="Calibri"/>
              </a:rPr>
              <a:t>Reflect the load and find output rms voltage and current (secondary side of step-up transformer</a:t>
            </a:r>
            <a:endParaRPr sz="1900">
              <a:latin typeface="Calibri"/>
              <a:ea typeface="Calibri"/>
              <a:cs typeface="Calibri"/>
              <a:sym typeface="Calibri"/>
            </a:endParaRPr>
          </a:p>
          <a:p>
            <a:pPr indent="-349250" lvl="0" marL="457200" rtl="0" algn="l">
              <a:spcBef>
                <a:spcPts val="0"/>
              </a:spcBef>
              <a:spcAft>
                <a:spcPts val="0"/>
              </a:spcAft>
              <a:buSzPts val="1900"/>
              <a:buFont typeface="Calibri"/>
              <a:buAutoNum type="arabicPeriod"/>
            </a:pPr>
            <a:r>
              <a:rPr lang="en-US" sz="1900">
                <a:latin typeface="Calibri"/>
                <a:ea typeface="Calibri"/>
                <a:cs typeface="Calibri"/>
                <a:sym typeface="Calibri"/>
              </a:rPr>
              <a:t>Find the two operating voltage and current points on the elliptical</a:t>
            </a:r>
            <a:endParaRPr sz="1900">
              <a:latin typeface="Calibri"/>
              <a:ea typeface="Calibri"/>
              <a:cs typeface="Calibri"/>
              <a:sym typeface="Calibri"/>
            </a:endParaRPr>
          </a:p>
          <a:p>
            <a:pPr indent="-349250" lvl="0" marL="457200" rtl="0" algn="l">
              <a:spcBef>
                <a:spcPts val="0"/>
              </a:spcBef>
              <a:spcAft>
                <a:spcPts val="0"/>
              </a:spcAft>
              <a:buSzPts val="1900"/>
              <a:buFont typeface="Calibri"/>
              <a:buAutoNum type="arabicPeriod"/>
            </a:pPr>
            <a:r>
              <a:rPr lang="en-US" sz="1900">
                <a:latin typeface="Calibri"/>
                <a:ea typeface="Calibri"/>
                <a:cs typeface="Calibri"/>
                <a:sym typeface="Calibri"/>
              </a:rPr>
              <a:t>Find open circuit voltage and short circuit current using the two operating points (voltage and current</a:t>
            </a:r>
            <a:endParaRPr sz="1900">
              <a:latin typeface="Calibri"/>
              <a:ea typeface="Calibri"/>
              <a:cs typeface="Calibri"/>
              <a:sym typeface="Calibri"/>
            </a:endParaRPr>
          </a:p>
          <a:p>
            <a:pPr indent="-349250" lvl="0" marL="457200" rtl="0" algn="l">
              <a:spcBef>
                <a:spcPts val="0"/>
              </a:spcBef>
              <a:spcAft>
                <a:spcPts val="0"/>
              </a:spcAft>
              <a:buSzPts val="1900"/>
              <a:buFont typeface="Calibri"/>
              <a:buAutoNum type="arabicPeriod"/>
            </a:pPr>
            <a:r>
              <a:rPr lang="en-US" sz="1900">
                <a:latin typeface="Calibri"/>
                <a:ea typeface="Calibri"/>
                <a:cs typeface="Calibri"/>
                <a:sym typeface="Calibri"/>
              </a:rPr>
              <a:t>Find open circuit transfer function</a:t>
            </a:r>
            <a:endParaRPr sz="1900">
              <a:latin typeface="Calibri"/>
              <a:ea typeface="Calibri"/>
              <a:cs typeface="Calibri"/>
              <a:sym typeface="Calibri"/>
            </a:endParaRPr>
          </a:p>
          <a:p>
            <a:pPr indent="-349250" lvl="0" marL="457200" rtl="0" algn="l">
              <a:spcBef>
                <a:spcPts val="0"/>
              </a:spcBef>
              <a:spcAft>
                <a:spcPts val="0"/>
              </a:spcAft>
              <a:buSzPts val="1900"/>
              <a:buFont typeface="Calibri"/>
              <a:buAutoNum type="arabicPeriod"/>
            </a:pPr>
            <a:r>
              <a:rPr lang="en-US" sz="1900">
                <a:latin typeface="Calibri"/>
                <a:ea typeface="Calibri"/>
                <a:cs typeface="Calibri"/>
                <a:sym typeface="Calibri"/>
              </a:rPr>
              <a:t>Find open circuit output impedance</a:t>
            </a:r>
            <a:endParaRPr sz="1900">
              <a:latin typeface="Calibri"/>
              <a:ea typeface="Calibri"/>
              <a:cs typeface="Calibri"/>
              <a:sym typeface="Calibri"/>
            </a:endParaRPr>
          </a:p>
          <a:p>
            <a:pPr indent="-349250" lvl="0" marL="457200" rtl="0" algn="l">
              <a:spcBef>
                <a:spcPts val="0"/>
              </a:spcBef>
              <a:spcAft>
                <a:spcPts val="0"/>
              </a:spcAft>
              <a:buSzPts val="1900"/>
              <a:buFont typeface="Calibri"/>
              <a:buAutoNum type="arabicPeriod"/>
            </a:pPr>
            <a:r>
              <a:rPr lang="en-US" sz="1900">
                <a:latin typeface="Calibri"/>
                <a:ea typeface="Calibri"/>
                <a:cs typeface="Calibri"/>
                <a:sym typeface="Calibri"/>
              </a:rPr>
              <a:t>Find reactance of the inductor series capacitor and parallel capacitor</a:t>
            </a:r>
            <a:endParaRPr sz="1900">
              <a:latin typeface="Calibri"/>
              <a:ea typeface="Calibri"/>
              <a:cs typeface="Calibri"/>
              <a:sym typeface="Calibri"/>
            </a:endParaRPr>
          </a:p>
          <a:p>
            <a:pPr indent="-349250" lvl="0" marL="457200" rtl="0" algn="l">
              <a:spcBef>
                <a:spcPts val="0"/>
              </a:spcBef>
              <a:spcAft>
                <a:spcPts val="0"/>
              </a:spcAft>
              <a:buSzPts val="1900"/>
              <a:buFont typeface="Calibri"/>
              <a:buAutoNum type="arabicPeriod"/>
            </a:pPr>
            <a:r>
              <a:rPr lang="en-US" sz="1900">
                <a:latin typeface="Calibri"/>
                <a:ea typeface="Calibri"/>
                <a:cs typeface="Calibri"/>
                <a:sym typeface="Calibri"/>
              </a:rPr>
              <a:t>Find capacitor and inductor values based on reactance</a:t>
            </a:r>
            <a:endParaRPr sz="1900">
              <a:latin typeface="Calibri"/>
              <a:ea typeface="Calibri"/>
              <a:cs typeface="Calibri"/>
              <a:sym typeface="Calibri"/>
            </a:endParaRPr>
          </a:p>
          <a:p>
            <a:pPr indent="0" lvl="0" marL="0" rtl="0" algn="l">
              <a:spcBef>
                <a:spcPts val="0"/>
              </a:spcBef>
              <a:spcAft>
                <a:spcPts val="0"/>
              </a:spcAft>
              <a:buNone/>
            </a:pPr>
            <a:r>
              <a:t/>
            </a:r>
            <a:endParaRPr sz="1900">
              <a:latin typeface="Calibri"/>
              <a:ea typeface="Calibri"/>
              <a:cs typeface="Calibri"/>
              <a:sym typeface="Calibri"/>
            </a:endParaRPr>
          </a:p>
        </p:txBody>
      </p:sp>
      <p:sp>
        <p:nvSpPr>
          <p:cNvPr id="551" name="Google Shape;551;g1f0636ddba1_2_0"/>
          <p:cNvSpPr txBox="1"/>
          <p:nvPr/>
        </p:nvSpPr>
        <p:spPr>
          <a:xfrm>
            <a:off x="178125" y="1046525"/>
            <a:ext cx="429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552" name="Google Shape;552;g1f0636ddba1_2_0"/>
          <p:cNvPicPr preferRelativeResize="0"/>
          <p:nvPr/>
        </p:nvPicPr>
        <p:blipFill>
          <a:blip r:embed="rId3">
            <a:alphaModFix/>
          </a:blip>
          <a:stretch>
            <a:fillRect/>
          </a:stretch>
        </p:blipFill>
        <p:spPr>
          <a:xfrm>
            <a:off x="5199660" y="1177150"/>
            <a:ext cx="2056414" cy="2094625"/>
          </a:xfrm>
          <a:prstGeom prst="rect">
            <a:avLst/>
          </a:prstGeom>
          <a:noFill/>
          <a:ln>
            <a:noFill/>
          </a:ln>
        </p:spPr>
      </p:pic>
      <p:pic>
        <p:nvPicPr>
          <p:cNvPr id="553" name="Google Shape;553;g1f0636ddba1_2_0"/>
          <p:cNvPicPr preferRelativeResize="0"/>
          <p:nvPr/>
        </p:nvPicPr>
        <p:blipFill>
          <a:blip r:embed="rId4">
            <a:alphaModFix/>
          </a:blip>
          <a:stretch>
            <a:fillRect/>
          </a:stretch>
        </p:blipFill>
        <p:spPr>
          <a:xfrm>
            <a:off x="7503725" y="1333000"/>
            <a:ext cx="2933616" cy="970350"/>
          </a:xfrm>
          <a:prstGeom prst="rect">
            <a:avLst/>
          </a:prstGeom>
          <a:noFill/>
          <a:ln>
            <a:noFill/>
          </a:ln>
        </p:spPr>
      </p:pic>
      <p:pic>
        <p:nvPicPr>
          <p:cNvPr id="554" name="Google Shape;554;g1f0636ddba1_2_0"/>
          <p:cNvPicPr preferRelativeResize="0"/>
          <p:nvPr/>
        </p:nvPicPr>
        <p:blipFill>
          <a:blip r:embed="rId5">
            <a:alphaModFix/>
          </a:blip>
          <a:stretch>
            <a:fillRect/>
          </a:stretch>
        </p:blipFill>
        <p:spPr>
          <a:xfrm>
            <a:off x="7503723" y="2429175"/>
            <a:ext cx="4443650" cy="970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18d87ed7761_0_22"/>
          <p:cNvSpPr txBox="1"/>
          <p:nvPr>
            <p:ph type="title"/>
          </p:nvPr>
        </p:nvSpPr>
        <p:spPr>
          <a:xfrm>
            <a:off x="838200" y="60356"/>
            <a:ext cx="10515600" cy="67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Project Overview </a:t>
            </a:r>
            <a:endParaRPr/>
          </a:p>
        </p:txBody>
      </p:sp>
      <p:sp>
        <p:nvSpPr>
          <p:cNvPr id="162" name="Google Shape;162;g18d87ed7761_0_22"/>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t>‹#›</a:t>
            </a:fld>
            <a:endParaRPr/>
          </a:p>
        </p:txBody>
      </p:sp>
      <p:pic>
        <p:nvPicPr>
          <p:cNvPr id="163" name="Google Shape;163;g18d87ed7761_0_22"/>
          <p:cNvPicPr preferRelativeResize="0"/>
          <p:nvPr/>
        </p:nvPicPr>
        <p:blipFill rotWithShape="1">
          <a:blip r:embed="rId3">
            <a:alphaModFix/>
          </a:blip>
          <a:srcRect b="44109" l="0" r="0" t="0"/>
          <a:stretch/>
        </p:blipFill>
        <p:spPr>
          <a:xfrm>
            <a:off x="234300" y="1850925"/>
            <a:ext cx="6451301" cy="3561425"/>
          </a:xfrm>
          <a:prstGeom prst="rect">
            <a:avLst/>
          </a:prstGeom>
          <a:noFill/>
          <a:ln>
            <a:noFill/>
          </a:ln>
        </p:spPr>
      </p:pic>
      <p:sp>
        <p:nvSpPr>
          <p:cNvPr id="164" name="Google Shape;164;g18d87ed7761_0_22"/>
          <p:cNvSpPr txBox="1"/>
          <p:nvPr/>
        </p:nvSpPr>
        <p:spPr>
          <a:xfrm>
            <a:off x="6435525" y="1850925"/>
            <a:ext cx="5057400" cy="1477500"/>
          </a:xfrm>
          <a:prstGeom prst="rect">
            <a:avLst/>
          </a:prstGeom>
          <a:solidFill>
            <a:srgbClr val="93C47D"/>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0" i="0" lang="en-US" sz="2800" u="none" cap="none" strike="noStrike">
                <a:solidFill>
                  <a:srgbClr val="000000"/>
                </a:solidFill>
                <a:latin typeface="Calibri"/>
                <a:ea typeface="Calibri"/>
                <a:cs typeface="Calibri"/>
                <a:sym typeface="Calibri"/>
              </a:rPr>
              <a:t>When not in use, </a:t>
            </a:r>
            <a:r>
              <a:rPr lang="en-US" sz="2800">
                <a:latin typeface="Calibri"/>
                <a:ea typeface="Calibri"/>
                <a:cs typeface="Calibri"/>
                <a:sym typeface="Calibri"/>
              </a:rPr>
              <a:t>generator</a:t>
            </a:r>
            <a:r>
              <a:rPr b="0" i="0" lang="en-US" sz="2800" u="none" cap="none" strike="noStrike">
                <a:solidFill>
                  <a:srgbClr val="000000"/>
                </a:solidFill>
                <a:latin typeface="Calibri"/>
                <a:ea typeface="Calibri"/>
                <a:cs typeface="Calibri"/>
                <a:sym typeface="Calibri"/>
              </a:rPr>
              <a:t> and bi</a:t>
            </a:r>
            <a:r>
              <a:rPr lang="en-US" sz="2800">
                <a:latin typeface="Calibri"/>
                <a:ea typeface="Calibri"/>
                <a:cs typeface="Calibri"/>
                <a:sym typeface="Calibri"/>
              </a:rPr>
              <a:t>zact are </a:t>
            </a:r>
            <a:r>
              <a:rPr b="0" i="0" lang="en-US" sz="2800" u="none" cap="none" strike="noStrike">
                <a:solidFill>
                  <a:srgbClr val="000000"/>
                </a:solidFill>
                <a:latin typeface="Calibri"/>
                <a:ea typeface="Calibri"/>
                <a:cs typeface="Calibri"/>
                <a:sym typeface="Calibri"/>
              </a:rPr>
              <a:t>disconnected</a:t>
            </a:r>
            <a:r>
              <a:rPr lang="en-US" sz="2800">
                <a:latin typeface="Calibri"/>
                <a:ea typeface="Calibri"/>
                <a:cs typeface="Calibri"/>
                <a:sym typeface="Calibri"/>
              </a:rPr>
              <a:t> &amp; bizact disposed </a:t>
            </a:r>
            <a:endParaRPr b="0" i="0" sz="2800" u="none" cap="none" strike="noStrike">
              <a:solidFill>
                <a:srgbClr val="000000"/>
              </a:solidFill>
              <a:latin typeface="Calibri"/>
              <a:ea typeface="Calibri"/>
              <a:cs typeface="Calibri"/>
              <a:sym typeface="Calibri"/>
            </a:endParaRPr>
          </a:p>
        </p:txBody>
      </p:sp>
      <p:sp>
        <p:nvSpPr>
          <p:cNvPr id="165" name="Google Shape;165;g18d87ed7761_0_22"/>
          <p:cNvSpPr txBox="1"/>
          <p:nvPr/>
        </p:nvSpPr>
        <p:spPr>
          <a:xfrm>
            <a:off x="425150" y="1404525"/>
            <a:ext cx="1552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latin typeface="Calibri"/>
                <a:ea typeface="Calibri"/>
                <a:cs typeface="Calibri"/>
                <a:sym typeface="Calibri"/>
              </a:rPr>
              <a:t>System in Use</a:t>
            </a:r>
            <a:endParaRPr b="1" sz="1700">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g1f039132fa3_10_14"/>
          <p:cNvSpPr txBox="1"/>
          <p:nvPr>
            <p:ph type="title"/>
          </p:nvPr>
        </p:nvSpPr>
        <p:spPr>
          <a:xfrm>
            <a:off x="838200" y="60356"/>
            <a:ext cx="10515600" cy="670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Transformer Info</a:t>
            </a:r>
            <a:endParaRPr/>
          </a:p>
        </p:txBody>
      </p:sp>
      <p:sp>
        <p:nvSpPr>
          <p:cNvPr id="561" name="Google Shape;561;g1f039132fa3_10_14"/>
          <p:cNvSpPr txBox="1"/>
          <p:nvPr>
            <p:ph idx="1" type="body"/>
          </p:nvPr>
        </p:nvSpPr>
        <p:spPr>
          <a:xfrm>
            <a:off x="838200" y="1089091"/>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562" name="Google Shape;562;g1f039132fa3_10_14"/>
          <p:cNvSpPr txBox="1"/>
          <p:nvPr>
            <p:ph idx="12" type="sldNum"/>
          </p:nvPr>
        </p:nvSpPr>
        <p:spPr>
          <a:xfrm>
            <a:off x="11492916" y="5809333"/>
            <a:ext cx="6990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
        <p:nvSpPr>
          <p:cNvPr id="563" name="Google Shape;563;g1f039132fa3_10_14"/>
          <p:cNvSpPr/>
          <p:nvPr/>
        </p:nvSpPr>
        <p:spPr>
          <a:xfrm>
            <a:off x="4534525" y="1048500"/>
            <a:ext cx="3513900" cy="476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Font typeface="Calibri"/>
              <a:buChar char="●"/>
            </a:pPr>
            <a:r>
              <a:rPr b="1" lang="en-US" sz="1800">
                <a:solidFill>
                  <a:schemeClr val="dk1"/>
                </a:solidFill>
                <a:latin typeface="Calibri"/>
                <a:ea typeface="Calibri"/>
                <a:cs typeface="Calibri"/>
                <a:sym typeface="Calibri"/>
              </a:rPr>
              <a:t>Peak Flux Density </a:t>
            </a:r>
            <a:endParaRPr b="1" sz="18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B = 200 mT</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b="1" lang="en-US" sz="1800">
                <a:solidFill>
                  <a:schemeClr val="dk1"/>
                </a:solidFill>
                <a:latin typeface="Calibri"/>
                <a:ea typeface="Calibri"/>
                <a:cs typeface="Calibri"/>
                <a:sym typeface="Calibri"/>
              </a:rPr>
              <a:t>Core Area </a:t>
            </a:r>
            <a:endParaRPr b="1" sz="18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A_c = 162 mm^2 = 0.000162 m^2</a:t>
            </a:r>
            <a:endParaRPr/>
          </a:p>
        </p:txBody>
      </p:sp>
      <p:sp>
        <p:nvSpPr>
          <p:cNvPr id="564" name="Google Shape;564;g1f039132fa3_10_14"/>
          <p:cNvSpPr txBox="1"/>
          <p:nvPr/>
        </p:nvSpPr>
        <p:spPr>
          <a:xfrm>
            <a:off x="3974725" y="1048500"/>
            <a:ext cx="46335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300">
                <a:latin typeface="Calibri"/>
                <a:ea typeface="Calibri"/>
                <a:cs typeface="Calibri"/>
                <a:sym typeface="Calibri"/>
              </a:rPr>
              <a:t>Givens</a:t>
            </a:r>
            <a:endParaRPr b="1" sz="2300">
              <a:latin typeface="Calibri"/>
              <a:ea typeface="Calibri"/>
              <a:cs typeface="Calibri"/>
              <a:sym typeface="Calibri"/>
            </a:endParaRPr>
          </a:p>
        </p:txBody>
      </p:sp>
      <p:sp>
        <p:nvSpPr>
          <p:cNvPr id="565" name="Google Shape;565;g1f039132fa3_10_14"/>
          <p:cNvSpPr txBox="1"/>
          <p:nvPr/>
        </p:nvSpPr>
        <p:spPr>
          <a:xfrm>
            <a:off x="486100" y="1169275"/>
            <a:ext cx="1081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latin typeface="Calibri"/>
              <a:ea typeface="Calibri"/>
              <a:cs typeface="Calibri"/>
              <a:sym typeface="Calibri"/>
            </a:endParaRPr>
          </a:p>
        </p:txBody>
      </p:sp>
      <p:sp>
        <p:nvSpPr>
          <p:cNvPr id="566" name="Google Shape;566;g1f039132fa3_10_14"/>
          <p:cNvSpPr txBox="1"/>
          <p:nvPr/>
        </p:nvSpPr>
        <p:spPr>
          <a:xfrm>
            <a:off x="609400" y="1152850"/>
            <a:ext cx="10981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latin typeface="Calibri"/>
              <a:ea typeface="Calibri"/>
              <a:cs typeface="Calibri"/>
              <a:sym typeface="Calibri"/>
            </a:endParaRPr>
          </a:p>
        </p:txBody>
      </p:sp>
      <p:sp>
        <p:nvSpPr>
          <p:cNvPr id="567" name="Google Shape;567;g1f039132fa3_10_14"/>
          <p:cNvSpPr/>
          <p:nvPr/>
        </p:nvSpPr>
        <p:spPr>
          <a:xfrm>
            <a:off x="783100" y="1048500"/>
            <a:ext cx="3513900" cy="476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8" name="Google Shape;568;g1f039132fa3_10_14"/>
          <p:cNvPicPr preferRelativeResize="0"/>
          <p:nvPr/>
        </p:nvPicPr>
        <p:blipFill>
          <a:blip r:embed="rId3">
            <a:alphaModFix/>
          </a:blip>
          <a:stretch>
            <a:fillRect/>
          </a:stretch>
        </p:blipFill>
        <p:spPr>
          <a:xfrm>
            <a:off x="946000" y="2756905"/>
            <a:ext cx="3191851" cy="2900145"/>
          </a:xfrm>
          <a:prstGeom prst="rect">
            <a:avLst/>
          </a:prstGeom>
          <a:noFill/>
          <a:ln>
            <a:noFill/>
          </a:ln>
        </p:spPr>
      </p:pic>
      <p:pic>
        <p:nvPicPr>
          <p:cNvPr id="569" name="Google Shape;569;g1f039132fa3_10_14"/>
          <p:cNvPicPr preferRelativeResize="0"/>
          <p:nvPr/>
        </p:nvPicPr>
        <p:blipFill>
          <a:blip r:embed="rId4">
            <a:alphaModFix/>
          </a:blip>
          <a:stretch>
            <a:fillRect/>
          </a:stretch>
        </p:blipFill>
        <p:spPr>
          <a:xfrm>
            <a:off x="946002" y="1688138"/>
            <a:ext cx="1914349" cy="967925"/>
          </a:xfrm>
          <a:prstGeom prst="rect">
            <a:avLst/>
          </a:prstGeom>
          <a:noFill/>
          <a:ln>
            <a:noFill/>
          </a:ln>
        </p:spPr>
      </p:pic>
      <p:sp>
        <p:nvSpPr>
          <p:cNvPr id="570" name="Google Shape;570;g1f039132fa3_10_14"/>
          <p:cNvSpPr txBox="1"/>
          <p:nvPr/>
        </p:nvSpPr>
        <p:spPr>
          <a:xfrm>
            <a:off x="223300" y="1048500"/>
            <a:ext cx="46335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300">
                <a:latin typeface="Calibri"/>
                <a:ea typeface="Calibri"/>
                <a:cs typeface="Calibri"/>
                <a:sym typeface="Calibri"/>
              </a:rPr>
              <a:t>Equations Used</a:t>
            </a:r>
            <a:endParaRPr b="1" sz="2300">
              <a:latin typeface="Calibri"/>
              <a:ea typeface="Calibri"/>
              <a:cs typeface="Calibri"/>
              <a:sym typeface="Calibri"/>
            </a:endParaRPr>
          </a:p>
        </p:txBody>
      </p:sp>
      <p:sp>
        <p:nvSpPr>
          <p:cNvPr id="571" name="Google Shape;571;g1f039132fa3_10_14"/>
          <p:cNvSpPr txBox="1"/>
          <p:nvPr/>
        </p:nvSpPr>
        <p:spPr>
          <a:xfrm>
            <a:off x="3974725" y="1048500"/>
            <a:ext cx="46335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300">
                <a:latin typeface="Calibri"/>
                <a:ea typeface="Calibri"/>
                <a:cs typeface="Calibri"/>
                <a:sym typeface="Calibri"/>
              </a:rPr>
              <a:t>Givens</a:t>
            </a:r>
            <a:endParaRPr b="1" sz="2300">
              <a:latin typeface="Calibri"/>
              <a:ea typeface="Calibri"/>
              <a:cs typeface="Calibri"/>
              <a:sym typeface="Calibri"/>
            </a:endParaRPr>
          </a:p>
        </p:txBody>
      </p:sp>
      <p:sp>
        <p:nvSpPr>
          <p:cNvPr id="572" name="Google Shape;572;g1f039132fa3_10_14"/>
          <p:cNvSpPr txBox="1"/>
          <p:nvPr/>
        </p:nvSpPr>
        <p:spPr>
          <a:xfrm>
            <a:off x="8285950" y="2789788"/>
            <a:ext cx="3513900" cy="9606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1000"/>
              </a:spcBef>
              <a:spcAft>
                <a:spcPts val="0"/>
              </a:spcAft>
              <a:buClr>
                <a:schemeClr val="dk1"/>
              </a:buClr>
              <a:buSzPts val="1800"/>
              <a:buChar char="●"/>
            </a:pPr>
            <a:r>
              <a:rPr lang="en-US" sz="2800">
                <a:solidFill>
                  <a:schemeClr val="dk1"/>
                </a:solidFill>
                <a:latin typeface="Calibri"/>
                <a:ea typeface="Calibri"/>
                <a:cs typeface="Calibri"/>
                <a:sym typeface="Calibri"/>
              </a:rPr>
              <a:t>C₁ = 8.08nF</a:t>
            </a:r>
            <a:endParaRPr sz="2800">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Char char="●"/>
            </a:pPr>
            <a:r>
              <a:rPr lang="en-US" sz="2800">
                <a:solidFill>
                  <a:schemeClr val="dk1"/>
                </a:solidFill>
                <a:latin typeface="Calibri"/>
                <a:ea typeface="Calibri"/>
                <a:cs typeface="Calibri"/>
                <a:sym typeface="Calibri"/>
              </a:rPr>
              <a:t>C₂ = 34.2nF </a:t>
            </a:r>
            <a:endParaRPr>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g18c686d9222_0_7"/>
          <p:cNvPicPr preferRelativeResize="0"/>
          <p:nvPr/>
        </p:nvPicPr>
        <p:blipFill>
          <a:blip r:embed="rId4">
            <a:alphaModFix/>
          </a:blip>
          <a:stretch>
            <a:fillRect/>
          </a:stretch>
        </p:blipFill>
        <p:spPr>
          <a:xfrm>
            <a:off x="89475" y="1415272"/>
            <a:ext cx="8567401" cy="3378900"/>
          </a:xfrm>
          <a:prstGeom prst="rect">
            <a:avLst/>
          </a:prstGeom>
          <a:noFill/>
          <a:ln>
            <a:noFill/>
          </a:ln>
        </p:spPr>
      </p:pic>
      <p:sp>
        <p:nvSpPr>
          <p:cNvPr id="579" name="Google Shape;579;g18c686d9222_0_7"/>
          <p:cNvSpPr txBox="1"/>
          <p:nvPr>
            <p:ph type="title"/>
          </p:nvPr>
        </p:nvSpPr>
        <p:spPr>
          <a:xfrm>
            <a:off x="272200" y="60356"/>
            <a:ext cx="10515600" cy="67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RMS Calculations</a:t>
            </a:r>
            <a:endParaRPr/>
          </a:p>
        </p:txBody>
      </p:sp>
      <p:sp>
        <p:nvSpPr>
          <p:cNvPr id="580" name="Google Shape;580;g18c686d9222_0_7"/>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t>‹#›</a:t>
            </a:fld>
            <a:endParaRPr/>
          </a:p>
        </p:txBody>
      </p:sp>
      <p:sp>
        <p:nvSpPr>
          <p:cNvPr id="581" name="Google Shape;581;g18c686d9222_0_7"/>
          <p:cNvSpPr txBox="1"/>
          <p:nvPr/>
        </p:nvSpPr>
        <p:spPr>
          <a:xfrm>
            <a:off x="6915275" y="2958325"/>
            <a:ext cx="4009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RMS Current for one cycle (8 samples per cycle)</a:t>
            </a:r>
            <a:endParaRPr b="0" i="0" sz="1400" u="none" cap="none" strike="noStrike">
              <a:solidFill>
                <a:srgbClr val="000000"/>
              </a:solidFill>
              <a:latin typeface="Calibri"/>
              <a:ea typeface="Calibri"/>
              <a:cs typeface="Calibri"/>
              <a:sym typeface="Calibri"/>
            </a:endParaRPr>
          </a:p>
        </p:txBody>
      </p:sp>
      <p:sp>
        <p:nvSpPr>
          <p:cNvPr id="582" name="Google Shape;582;g18c686d9222_0_7"/>
          <p:cNvSpPr txBox="1"/>
          <p:nvPr/>
        </p:nvSpPr>
        <p:spPr>
          <a:xfrm>
            <a:off x="6915275" y="1724500"/>
            <a:ext cx="4009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RMS Voltage for one cycle (8 samples per cycle)</a:t>
            </a:r>
            <a:endParaRPr b="0" i="0" sz="1400" u="none" cap="none" strike="noStrike">
              <a:solidFill>
                <a:srgbClr val="000000"/>
              </a:solidFill>
              <a:latin typeface="Calibri"/>
              <a:ea typeface="Calibri"/>
              <a:cs typeface="Calibri"/>
              <a:sym typeface="Calibri"/>
            </a:endParaRPr>
          </a:p>
        </p:txBody>
      </p:sp>
      <p:sp>
        <p:nvSpPr>
          <p:cNvPr id="583" name="Google Shape;583;g18c686d9222_0_7"/>
          <p:cNvSpPr txBox="1"/>
          <p:nvPr/>
        </p:nvSpPr>
        <p:spPr>
          <a:xfrm>
            <a:off x="6915275" y="4737225"/>
            <a:ext cx="4009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Average power for one cycle (8 samples per cycle)</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g16b0cd0509b_0_5"/>
          <p:cNvSpPr txBox="1"/>
          <p:nvPr>
            <p:ph type="title"/>
          </p:nvPr>
        </p:nvSpPr>
        <p:spPr>
          <a:xfrm>
            <a:off x="838200" y="60356"/>
            <a:ext cx="10515600" cy="67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Software Flowchart</a:t>
            </a:r>
            <a:endParaRPr/>
          </a:p>
        </p:txBody>
      </p:sp>
      <p:sp>
        <p:nvSpPr>
          <p:cNvPr id="590" name="Google Shape;590;g16b0cd0509b_0_5"/>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t>‹#›</a:t>
            </a:fld>
            <a:endParaRPr/>
          </a:p>
        </p:txBody>
      </p:sp>
      <p:pic>
        <p:nvPicPr>
          <p:cNvPr id="591" name="Google Shape;591;g16b0cd0509b_0_5"/>
          <p:cNvPicPr preferRelativeResize="0"/>
          <p:nvPr/>
        </p:nvPicPr>
        <p:blipFill>
          <a:blip r:embed="rId3">
            <a:alphaModFix/>
          </a:blip>
          <a:stretch>
            <a:fillRect/>
          </a:stretch>
        </p:blipFill>
        <p:spPr>
          <a:xfrm>
            <a:off x="2538413" y="1138243"/>
            <a:ext cx="7115175" cy="45815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gfff2ba0822_1_1"/>
          <p:cNvSpPr txBox="1"/>
          <p:nvPr>
            <p:ph type="title"/>
          </p:nvPr>
        </p:nvSpPr>
        <p:spPr>
          <a:xfrm>
            <a:off x="838200" y="60356"/>
            <a:ext cx="10515600" cy="67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Project Objectives</a:t>
            </a:r>
            <a:endParaRPr/>
          </a:p>
        </p:txBody>
      </p:sp>
      <p:sp>
        <p:nvSpPr>
          <p:cNvPr id="598" name="Google Shape;598;gfff2ba0822_1_1"/>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t>‹#›</a:t>
            </a:fld>
            <a:endParaRPr/>
          </a:p>
        </p:txBody>
      </p:sp>
      <p:sp>
        <p:nvSpPr>
          <p:cNvPr id="599" name="Google Shape;599;gfff2ba0822_1_1"/>
          <p:cNvSpPr txBox="1"/>
          <p:nvPr/>
        </p:nvSpPr>
        <p:spPr>
          <a:xfrm>
            <a:off x="3678223" y="4161910"/>
            <a:ext cx="24312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rgbClr val="000000"/>
                </a:solidFill>
                <a:latin typeface="Calibri"/>
                <a:ea typeface="Calibri"/>
                <a:cs typeface="Calibri"/>
                <a:sym typeface="Calibri"/>
              </a:rPr>
              <a:t>Our goal is to create an ESU that is 6 x 12 inches (existing ESU is ~16x18 inches)</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pic>
        <p:nvPicPr>
          <p:cNvPr id="600" name="Google Shape;600;gfff2ba0822_1_1"/>
          <p:cNvPicPr preferRelativeResize="0"/>
          <p:nvPr/>
        </p:nvPicPr>
        <p:blipFill rotWithShape="1">
          <a:blip r:embed="rId4">
            <a:alphaModFix/>
          </a:blip>
          <a:srcRect b="0" l="0" r="0" t="0"/>
          <a:stretch/>
        </p:blipFill>
        <p:spPr>
          <a:xfrm>
            <a:off x="7756850" y="3370425"/>
            <a:ext cx="4207239" cy="2332034"/>
          </a:xfrm>
          <a:prstGeom prst="rect">
            <a:avLst/>
          </a:prstGeom>
          <a:noFill/>
          <a:ln>
            <a:noFill/>
          </a:ln>
        </p:spPr>
      </p:pic>
      <p:sp>
        <p:nvSpPr>
          <p:cNvPr id="601" name="Google Shape;601;gfff2ba0822_1_1"/>
          <p:cNvSpPr/>
          <p:nvPr/>
        </p:nvSpPr>
        <p:spPr>
          <a:xfrm>
            <a:off x="356000" y="1382100"/>
            <a:ext cx="3065100" cy="208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gfff2ba0822_1_1"/>
          <p:cNvSpPr txBox="1"/>
          <p:nvPr/>
        </p:nvSpPr>
        <p:spPr>
          <a:xfrm>
            <a:off x="562396" y="2113778"/>
            <a:ext cx="26523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extLst>
                  <a:ext uri="http://customooxmlschemas.google.com/">
                    <go:slidesCustomData xmlns:go="http://customooxmlschemas.google.com/" textRoundtripDataId="0"/>
                  </a:ext>
                </a:extLst>
              </a:rPr>
              <a:t>Provide 48V DC power to supply the entire ESU system</a:t>
            </a:r>
            <a:endParaRPr b="0" i="0" sz="2000" u="none" cap="none" strike="noStrike">
              <a:solidFill>
                <a:srgbClr val="000000"/>
              </a:solidFill>
              <a:latin typeface="Calibri"/>
              <a:ea typeface="Calibri"/>
              <a:cs typeface="Calibri"/>
              <a:sym typeface="Calibri"/>
            </a:endParaRPr>
          </a:p>
        </p:txBody>
      </p:sp>
      <p:sp>
        <p:nvSpPr>
          <p:cNvPr id="603" name="Google Shape;603;gfff2ba0822_1_1"/>
          <p:cNvSpPr txBox="1"/>
          <p:nvPr/>
        </p:nvSpPr>
        <p:spPr>
          <a:xfrm>
            <a:off x="562396" y="1534510"/>
            <a:ext cx="26523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rgbClr val="000000"/>
                </a:solidFill>
                <a:latin typeface="Calibri"/>
                <a:ea typeface="Calibri"/>
                <a:cs typeface="Calibri"/>
                <a:sym typeface="Calibri"/>
              </a:rPr>
              <a:t>Wall Powered</a:t>
            </a:r>
            <a:endParaRPr b="1" i="0" sz="2300" u="none" cap="none" strike="noStrike">
              <a:solidFill>
                <a:srgbClr val="000000"/>
              </a:solidFill>
              <a:latin typeface="Calibri"/>
              <a:ea typeface="Calibri"/>
              <a:cs typeface="Calibri"/>
              <a:sym typeface="Calibri"/>
            </a:endParaRPr>
          </a:p>
        </p:txBody>
      </p:sp>
      <p:sp>
        <p:nvSpPr>
          <p:cNvPr id="604" name="Google Shape;604;gfff2ba0822_1_1"/>
          <p:cNvSpPr/>
          <p:nvPr/>
        </p:nvSpPr>
        <p:spPr>
          <a:xfrm>
            <a:off x="3646475" y="1382100"/>
            <a:ext cx="3065100" cy="208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gfff2ba0822_1_1"/>
          <p:cNvSpPr txBox="1"/>
          <p:nvPr/>
        </p:nvSpPr>
        <p:spPr>
          <a:xfrm>
            <a:off x="3852878" y="1534498"/>
            <a:ext cx="26523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rgbClr val="000000"/>
                </a:solidFill>
                <a:latin typeface="Calibri"/>
                <a:ea typeface="Calibri"/>
                <a:cs typeface="Calibri"/>
                <a:sym typeface="Calibri"/>
              </a:rPr>
              <a:t>Powering Ligasure</a:t>
            </a:r>
            <a:endParaRPr b="1" i="0" sz="2300" u="none" cap="none" strike="noStrike">
              <a:solidFill>
                <a:srgbClr val="000000"/>
              </a:solidFill>
              <a:latin typeface="Calibri"/>
              <a:ea typeface="Calibri"/>
              <a:cs typeface="Calibri"/>
              <a:sym typeface="Calibri"/>
            </a:endParaRPr>
          </a:p>
        </p:txBody>
      </p:sp>
      <p:sp>
        <p:nvSpPr>
          <p:cNvPr id="606" name="Google Shape;606;gfff2ba0822_1_1"/>
          <p:cNvSpPr txBox="1"/>
          <p:nvPr/>
        </p:nvSpPr>
        <p:spPr>
          <a:xfrm>
            <a:off x="3852878" y="1959863"/>
            <a:ext cx="26523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Supply a </a:t>
            </a:r>
            <a:r>
              <a:rPr lang="en-US" sz="2000">
                <a:latin typeface="Calibri"/>
                <a:ea typeface="Calibri"/>
                <a:cs typeface="Calibri"/>
                <a:sym typeface="Calibri"/>
              </a:rPr>
              <a:t>324</a:t>
            </a:r>
            <a:r>
              <a:rPr b="0" i="0" lang="en-US" sz="2000" u="none" cap="none" strike="noStrike">
                <a:solidFill>
                  <a:srgbClr val="000000"/>
                </a:solidFill>
                <a:latin typeface="Calibri"/>
                <a:ea typeface="Calibri"/>
                <a:cs typeface="Calibri"/>
                <a:sym typeface="Calibri"/>
              </a:rPr>
              <a:t>V peak-to-peak, 4</a:t>
            </a:r>
            <a:r>
              <a:rPr lang="en-US" sz="2000">
                <a:latin typeface="Calibri"/>
                <a:ea typeface="Calibri"/>
                <a:cs typeface="Calibri"/>
                <a:sym typeface="Calibri"/>
              </a:rPr>
              <a:t>30 </a:t>
            </a:r>
            <a:r>
              <a:rPr b="0" i="0" lang="en-US" sz="2000" u="none" cap="none" strike="noStrike">
                <a:solidFill>
                  <a:srgbClr val="000000"/>
                </a:solidFill>
                <a:latin typeface="Calibri"/>
                <a:ea typeface="Calibri"/>
                <a:cs typeface="Calibri"/>
                <a:sym typeface="Calibri"/>
              </a:rPr>
              <a:t>kHz RF tone to the Ligasure cauterization device</a:t>
            </a:r>
            <a:endParaRPr b="0" i="0" sz="2000" u="none" cap="none" strike="noStrike">
              <a:solidFill>
                <a:srgbClr val="000000"/>
              </a:solidFill>
              <a:latin typeface="Calibri"/>
              <a:ea typeface="Calibri"/>
              <a:cs typeface="Calibri"/>
              <a:sym typeface="Calibri"/>
            </a:endParaRPr>
          </a:p>
        </p:txBody>
      </p:sp>
      <p:sp>
        <p:nvSpPr>
          <p:cNvPr id="607" name="Google Shape;607;gfff2ba0822_1_1"/>
          <p:cNvSpPr/>
          <p:nvPr/>
        </p:nvSpPr>
        <p:spPr>
          <a:xfrm>
            <a:off x="356000" y="3646850"/>
            <a:ext cx="3065100" cy="208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gfff2ba0822_1_1"/>
          <p:cNvSpPr txBox="1"/>
          <p:nvPr/>
        </p:nvSpPr>
        <p:spPr>
          <a:xfrm>
            <a:off x="562403" y="3768023"/>
            <a:ext cx="26523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rgbClr val="000000"/>
                </a:solidFill>
                <a:latin typeface="Calibri"/>
                <a:ea typeface="Calibri"/>
                <a:cs typeface="Calibri"/>
                <a:sym typeface="Calibri"/>
              </a:rPr>
              <a:t>Data Streaming/GUI</a:t>
            </a:r>
            <a:endParaRPr b="1" i="0" sz="2300" u="none" cap="none" strike="noStrike">
              <a:solidFill>
                <a:srgbClr val="000000"/>
              </a:solidFill>
              <a:latin typeface="Calibri"/>
              <a:ea typeface="Calibri"/>
              <a:cs typeface="Calibri"/>
              <a:sym typeface="Calibri"/>
            </a:endParaRPr>
          </a:p>
        </p:txBody>
      </p:sp>
      <p:sp>
        <p:nvSpPr>
          <p:cNvPr id="609" name="Google Shape;609;gfff2ba0822_1_1"/>
          <p:cNvSpPr txBox="1"/>
          <p:nvPr/>
        </p:nvSpPr>
        <p:spPr>
          <a:xfrm>
            <a:off x="562403" y="4306813"/>
            <a:ext cx="26523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Stream real-time RMS impedance data of flesh-site to GUI</a:t>
            </a:r>
            <a:endParaRPr b="0" i="0" sz="2000" u="none" cap="none" strike="noStrike">
              <a:solidFill>
                <a:srgbClr val="000000"/>
              </a:solidFill>
              <a:latin typeface="Calibri"/>
              <a:ea typeface="Calibri"/>
              <a:cs typeface="Calibri"/>
              <a:sym typeface="Calibri"/>
            </a:endParaRPr>
          </a:p>
        </p:txBody>
      </p:sp>
      <p:sp>
        <p:nvSpPr>
          <p:cNvPr id="610" name="Google Shape;610;gfff2ba0822_1_1"/>
          <p:cNvSpPr/>
          <p:nvPr/>
        </p:nvSpPr>
        <p:spPr>
          <a:xfrm>
            <a:off x="3646475" y="3646850"/>
            <a:ext cx="3065100" cy="208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gfff2ba0822_1_1"/>
          <p:cNvSpPr txBox="1"/>
          <p:nvPr/>
        </p:nvSpPr>
        <p:spPr>
          <a:xfrm>
            <a:off x="3963419" y="3768037"/>
            <a:ext cx="24312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rgbClr val="000000"/>
                </a:solidFill>
                <a:latin typeface="Calibri"/>
                <a:ea typeface="Calibri"/>
                <a:cs typeface="Calibri"/>
                <a:sym typeface="Calibri"/>
              </a:rPr>
              <a:t>Space-efficiency</a:t>
            </a:r>
            <a:endParaRPr b="1" i="0" sz="2300" u="none" cap="none" strike="noStrike">
              <a:solidFill>
                <a:srgbClr val="000000"/>
              </a:solidFill>
              <a:latin typeface="Calibri"/>
              <a:ea typeface="Calibri"/>
              <a:cs typeface="Calibri"/>
              <a:sym typeface="Calibri"/>
            </a:endParaRPr>
          </a:p>
        </p:txBody>
      </p:sp>
      <p:sp>
        <p:nvSpPr>
          <p:cNvPr id="612" name="Google Shape;612;gfff2ba0822_1_1"/>
          <p:cNvSpPr txBox="1"/>
          <p:nvPr/>
        </p:nvSpPr>
        <p:spPr>
          <a:xfrm>
            <a:off x="3963423" y="4161910"/>
            <a:ext cx="24312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rgbClr val="000000"/>
                </a:solidFill>
                <a:latin typeface="Calibri"/>
                <a:ea typeface="Calibri"/>
                <a:cs typeface="Calibri"/>
                <a:sym typeface="Calibri"/>
              </a:rPr>
              <a:t>Our goal is to create an ESU that is </a:t>
            </a:r>
            <a:r>
              <a:rPr lang="en-US" sz="2000">
                <a:latin typeface="Calibri"/>
                <a:ea typeface="Calibri"/>
                <a:cs typeface="Calibri"/>
                <a:sym typeface="Calibri"/>
              </a:rPr>
              <a:t>10</a:t>
            </a:r>
            <a:r>
              <a:rPr b="0" i="0" lang="en-US" sz="2000" u="none" cap="none" strike="noStrike">
                <a:solidFill>
                  <a:srgbClr val="000000"/>
                </a:solidFill>
                <a:latin typeface="Calibri"/>
                <a:ea typeface="Calibri"/>
                <a:cs typeface="Calibri"/>
                <a:sym typeface="Calibri"/>
              </a:rPr>
              <a:t> x 12 inches (existing ESU is ~16x18 inches)</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pic>
        <p:nvPicPr>
          <p:cNvPr id="613" name="Google Shape;613;gfff2ba0822_1_1"/>
          <p:cNvPicPr preferRelativeResize="0"/>
          <p:nvPr/>
        </p:nvPicPr>
        <p:blipFill>
          <a:blip r:embed="rId5">
            <a:alphaModFix/>
          </a:blip>
          <a:stretch>
            <a:fillRect/>
          </a:stretch>
        </p:blipFill>
        <p:spPr>
          <a:xfrm>
            <a:off x="7380350" y="883256"/>
            <a:ext cx="2380294" cy="2380294"/>
          </a:xfrm>
          <a:prstGeom prst="rect">
            <a:avLst/>
          </a:prstGeom>
          <a:noFill/>
          <a:ln>
            <a:noFill/>
          </a:ln>
        </p:spPr>
      </p:pic>
      <p:pic>
        <p:nvPicPr>
          <p:cNvPr id="614" name="Google Shape;614;gfff2ba0822_1_1"/>
          <p:cNvPicPr preferRelativeResize="0"/>
          <p:nvPr/>
        </p:nvPicPr>
        <p:blipFill>
          <a:blip r:embed="rId6">
            <a:alphaModFix/>
          </a:blip>
          <a:stretch>
            <a:fillRect/>
          </a:stretch>
        </p:blipFill>
        <p:spPr>
          <a:xfrm>
            <a:off x="9607429" y="1382090"/>
            <a:ext cx="2480071" cy="17124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1f039132fa3_0_9"/>
          <p:cNvSpPr txBox="1"/>
          <p:nvPr>
            <p:ph type="title"/>
          </p:nvPr>
        </p:nvSpPr>
        <p:spPr>
          <a:xfrm>
            <a:off x="182550" y="60056"/>
            <a:ext cx="10515600" cy="670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Key Features and Demonstration Plan</a:t>
            </a:r>
            <a:endParaRPr/>
          </a:p>
        </p:txBody>
      </p:sp>
      <p:sp>
        <p:nvSpPr>
          <p:cNvPr id="172" name="Google Shape;172;g1f039132fa3_0_9"/>
          <p:cNvSpPr txBox="1"/>
          <p:nvPr>
            <p:ph idx="1" type="body"/>
          </p:nvPr>
        </p:nvSpPr>
        <p:spPr>
          <a:xfrm>
            <a:off x="681025" y="1389125"/>
            <a:ext cx="8314200" cy="4785300"/>
          </a:xfrm>
          <a:prstGeom prst="rect">
            <a:avLst/>
          </a:prstGeom>
        </p:spPr>
        <p:txBody>
          <a:bodyPr anchorCtr="0" anchor="t" bIns="45700" lIns="91425" spcFirstLastPara="1" rIns="91425" wrap="square" tIns="45700">
            <a:normAutofit/>
          </a:bodyPr>
          <a:lstStyle/>
          <a:p>
            <a:pPr indent="-355600" lvl="0" marL="457200" rtl="0" algn="l">
              <a:spcBef>
                <a:spcPts val="1000"/>
              </a:spcBef>
              <a:spcAft>
                <a:spcPts val="0"/>
              </a:spcAft>
              <a:buSzPts val="2000"/>
              <a:buChar char="●"/>
            </a:pPr>
            <a:r>
              <a:rPr lang="en-US" sz="3000"/>
              <a:t>Bizact</a:t>
            </a:r>
            <a:r>
              <a:rPr lang="en-US" sz="3000"/>
              <a:t> demonstration - Bacon &amp; Egg</a:t>
            </a:r>
            <a:endParaRPr sz="3000"/>
          </a:p>
          <a:p>
            <a:pPr indent="-355600" lvl="0" marL="457200" rtl="0" algn="l">
              <a:spcBef>
                <a:spcPts val="0"/>
              </a:spcBef>
              <a:spcAft>
                <a:spcPts val="0"/>
              </a:spcAft>
              <a:buSzPts val="2000"/>
              <a:buChar char="●"/>
            </a:pPr>
            <a:r>
              <a:rPr lang="en-US" sz="3000"/>
              <a:t>Variable loads at output terminals</a:t>
            </a:r>
            <a:endParaRPr sz="3000"/>
          </a:p>
          <a:p>
            <a:pPr indent="-355600" lvl="0" marL="457200" rtl="0" algn="l">
              <a:spcBef>
                <a:spcPts val="0"/>
              </a:spcBef>
              <a:spcAft>
                <a:spcPts val="0"/>
              </a:spcAft>
              <a:buSzPts val="2000"/>
              <a:buChar char="●"/>
            </a:pPr>
            <a:r>
              <a:rPr lang="en-US" sz="3000"/>
              <a:t>Impedance measurements on GUI</a:t>
            </a:r>
            <a:endParaRPr sz="3000"/>
          </a:p>
        </p:txBody>
      </p:sp>
      <p:sp>
        <p:nvSpPr>
          <p:cNvPr id="173" name="Google Shape;173;g1f039132fa3_0_9"/>
          <p:cNvSpPr txBox="1"/>
          <p:nvPr>
            <p:ph idx="12" type="sldNum"/>
          </p:nvPr>
        </p:nvSpPr>
        <p:spPr>
          <a:xfrm>
            <a:off x="11492916" y="5809333"/>
            <a:ext cx="6990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pic>
        <p:nvPicPr>
          <p:cNvPr id="174" name="Google Shape;174;g1f039132fa3_0_9"/>
          <p:cNvPicPr preferRelativeResize="0"/>
          <p:nvPr/>
        </p:nvPicPr>
        <p:blipFill>
          <a:blip r:embed="rId3">
            <a:alphaModFix/>
          </a:blip>
          <a:stretch>
            <a:fillRect/>
          </a:stretch>
        </p:blipFill>
        <p:spPr>
          <a:xfrm>
            <a:off x="1897150" y="3648800"/>
            <a:ext cx="3073250" cy="2358450"/>
          </a:xfrm>
          <a:prstGeom prst="rect">
            <a:avLst/>
          </a:prstGeom>
          <a:noFill/>
          <a:ln>
            <a:noFill/>
          </a:ln>
        </p:spPr>
      </p:pic>
      <p:pic>
        <p:nvPicPr>
          <p:cNvPr id="175" name="Google Shape;175;g1f039132fa3_0_9"/>
          <p:cNvPicPr preferRelativeResize="0"/>
          <p:nvPr/>
        </p:nvPicPr>
        <p:blipFill rotWithShape="1">
          <a:blip r:embed="rId4">
            <a:alphaModFix/>
          </a:blip>
          <a:srcRect b="19089" l="0" r="0" t="20901"/>
          <a:stretch/>
        </p:blipFill>
        <p:spPr>
          <a:xfrm>
            <a:off x="4687122" y="1389125"/>
            <a:ext cx="7504878" cy="4503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fff2ba0822_2_15"/>
          <p:cNvSpPr txBox="1"/>
          <p:nvPr>
            <p:ph type="title"/>
          </p:nvPr>
        </p:nvSpPr>
        <p:spPr>
          <a:xfrm>
            <a:off x="347650" y="47156"/>
            <a:ext cx="10515600" cy="67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System Diagram </a:t>
            </a:r>
            <a:endParaRPr/>
          </a:p>
        </p:txBody>
      </p:sp>
      <p:sp>
        <p:nvSpPr>
          <p:cNvPr id="182" name="Google Shape;182;gfff2ba0822_2_15"/>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t>‹#›</a:t>
            </a:fld>
            <a:endParaRPr/>
          </a:p>
        </p:txBody>
      </p:sp>
      <p:pic>
        <p:nvPicPr>
          <p:cNvPr id="183" name="Google Shape;183;gfff2ba0822_2_15"/>
          <p:cNvPicPr preferRelativeResize="0"/>
          <p:nvPr/>
        </p:nvPicPr>
        <p:blipFill>
          <a:blip r:embed="rId3">
            <a:alphaModFix/>
          </a:blip>
          <a:stretch>
            <a:fillRect/>
          </a:stretch>
        </p:blipFill>
        <p:spPr>
          <a:xfrm>
            <a:off x="1521250" y="1069825"/>
            <a:ext cx="9149500" cy="4718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1f039132fa3_9_69"/>
          <p:cNvSpPr txBox="1"/>
          <p:nvPr>
            <p:ph type="title"/>
          </p:nvPr>
        </p:nvSpPr>
        <p:spPr>
          <a:xfrm>
            <a:off x="347650" y="47156"/>
            <a:ext cx="10515600" cy="67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System Diagram </a:t>
            </a:r>
            <a:endParaRPr/>
          </a:p>
        </p:txBody>
      </p:sp>
      <p:sp>
        <p:nvSpPr>
          <p:cNvPr id="190" name="Google Shape;190;g1f039132fa3_9_69"/>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t>‹#›</a:t>
            </a:fld>
            <a:endParaRPr/>
          </a:p>
        </p:txBody>
      </p:sp>
      <p:pic>
        <p:nvPicPr>
          <p:cNvPr id="191" name="Google Shape;191;g1f039132fa3_9_69"/>
          <p:cNvPicPr preferRelativeResize="0"/>
          <p:nvPr/>
        </p:nvPicPr>
        <p:blipFill>
          <a:blip r:embed="rId3">
            <a:alphaModFix/>
          </a:blip>
          <a:stretch>
            <a:fillRect/>
          </a:stretch>
        </p:blipFill>
        <p:spPr>
          <a:xfrm>
            <a:off x="1521250" y="1069825"/>
            <a:ext cx="9149500" cy="4718350"/>
          </a:xfrm>
          <a:prstGeom prst="rect">
            <a:avLst/>
          </a:prstGeom>
          <a:noFill/>
          <a:ln>
            <a:noFill/>
          </a:ln>
        </p:spPr>
      </p:pic>
      <p:sp>
        <p:nvSpPr>
          <p:cNvPr id="192" name="Google Shape;192;g1f039132fa3_9_69"/>
          <p:cNvSpPr/>
          <p:nvPr/>
        </p:nvSpPr>
        <p:spPr>
          <a:xfrm>
            <a:off x="1701750" y="2130250"/>
            <a:ext cx="1235700" cy="7737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1f039132fa3_9_34"/>
          <p:cNvSpPr txBox="1"/>
          <p:nvPr>
            <p:ph type="title"/>
          </p:nvPr>
        </p:nvSpPr>
        <p:spPr>
          <a:xfrm>
            <a:off x="243900" y="60056"/>
            <a:ext cx="10515600" cy="670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+48V DC Power Supply</a:t>
            </a:r>
            <a:endParaRPr/>
          </a:p>
        </p:txBody>
      </p:sp>
      <p:sp>
        <p:nvSpPr>
          <p:cNvPr id="199" name="Google Shape;199;g1f039132fa3_9_34"/>
          <p:cNvSpPr txBox="1"/>
          <p:nvPr>
            <p:ph idx="12" type="sldNum"/>
          </p:nvPr>
        </p:nvSpPr>
        <p:spPr>
          <a:xfrm>
            <a:off x="11492916" y="5809333"/>
            <a:ext cx="6990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pic>
        <p:nvPicPr>
          <p:cNvPr id="200" name="Google Shape;200;g1f039132fa3_9_34"/>
          <p:cNvPicPr preferRelativeResize="0"/>
          <p:nvPr/>
        </p:nvPicPr>
        <p:blipFill>
          <a:blip r:embed="rId3">
            <a:alphaModFix/>
          </a:blip>
          <a:stretch>
            <a:fillRect/>
          </a:stretch>
        </p:blipFill>
        <p:spPr>
          <a:xfrm>
            <a:off x="243900" y="1155400"/>
            <a:ext cx="4302949" cy="4547200"/>
          </a:xfrm>
          <a:prstGeom prst="rect">
            <a:avLst/>
          </a:prstGeom>
          <a:noFill/>
          <a:ln>
            <a:noFill/>
          </a:ln>
        </p:spPr>
      </p:pic>
      <p:sp>
        <p:nvSpPr>
          <p:cNvPr id="201" name="Google Shape;201;g1f039132fa3_9_34"/>
          <p:cNvSpPr txBox="1"/>
          <p:nvPr/>
        </p:nvSpPr>
        <p:spPr>
          <a:xfrm>
            <a:off x="4877000" y="1150850"/>
            <a:ext cx="517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02" name="Google Shape;202;g1f039132fa3_9_34"/>
          <p:cNvSpPr txBox="1"/>
          <p:nvPr/>
        </p:nvSpPr>
        <p:spPr>
          <a:xfrm>
            <a:off x="4952475" y="1207450"/>
            <a:ext cx="6047100" cy="12930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Output: 0-48 VDC / 10A powering the bridge</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pic>
        <p:nvPicPr>
          <p:cNvPr id="203" name="Google Shape;203;g1f039132fa3_9_34"/>
          <p:cNvPicPr preferRelativeResize="0"/>
          <p:nvPr/>
        </p:nvPicPr>
        <p:blipFill>
          <a:blip r:embed="rId4">
            <a:alphaModFix/>
          </a:blip>
          <a:stretch>
            <a:fillRect/>
          </a:stretch>
        </p:blipFill>
        <p:spPr>
          <a:xfrm>
            <a:off x="9360550" y="2473475"/>
            <a:ext cx="1960499" cy="3120376"/>
          </a:xfrm>
          <a:prstGeom prst="rect">
            <a:avLst/>
          </a:prstGeom>
          <a:noFill/>
          <a:ln>
            <a:noFill/>
          </a:ln>
        </p:spPr>
      </p:pic>
      <p:sp>
        <p:nvSpPr>
          <p:cNvPr id="204" name="Google Shape;204;g1f039132fa3_9_34"/>
          <p:cNvSpPr txBox="1"/>
          <p:nvPr/>
        </p:nvSpPr>
        <p:spPr>
          <a:xfrm>
            <a:off x="4971300" y="2977350"/>
            <a:ext cx="3964800" cy="9234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12V powering the rest of the system</a:t>
            </a:r>
            <a:endParaRPr sz="24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1f039132fa3_9_77"/>
          <p:cNvSpPr txBox="1"/>
          <p:nvPr>
            <p:ph type="title"/>
          </p:nvPr>
        </p:nvSpPr>
        <p:spPr>
          <a:xfrm>
            <a:off x="347650" y="47156"/>
            <a:ext cx="10515600" cy="67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System Diagram </a:t>
            </a:r>
            <a:endParaRPr/>
          </a:p>
        </p:txBody>
      </p:sp>
      <p:sp>
        <p:nvSpPr>
          <p:cNvPr id="211" name="Google Shape;211;g1f039132fa3_9_77"/>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t>‹#›</a:t>
            </a:fld>
            <a:endParaRPr/>
          </a:p>
        </p:txBody>
      </p:sp>
      <p:pic>
        <p:nvPicPr>
          <p:cNvPr id="212" name="Google Shape;212;g1f039132fa3_9_77"/>
          <p:cNvPicPr preferRelativeResize="0"/>
          <p:nvPr/>
        </p:nvPicPr>
        <p:blipFill>
          <a:blip r:embed="rId3">
            <a:alphaModFix/>
          </a:blip>
          <a:stretch>
            <a:fillRect/>
          </a:stretch>
        </p:blipFill>
        <p:spPr>
          <a:xfrm>
            <a:off x="257025" y="1353525"/>
            <a:ext cx="6634201" cy="3421225"/>
          </a:xfrm>
          <a:prstGeom prst="rect">
            <a:avLst/>
          </a:prstGeom>
          <a:noFill/>
          <a:ln>
            <a:noFill/>
          </a:ln>
        </p:spPr>
      </p:pic>
      <p:sp>
        <p:nvSpPr>
          <p:cNvPr id="213" name="Google Shape;213;g1f039132fa3_9_77"/>
          <p:cNvSpPr/>
          <p:nvPr/>
        </p:nvSpPr>
        <p:spPr>
          <a:xfrm>
            <a:off x="1596875" y="2063525"/>
            <a:ext cx="1034400" cy="6705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pic>
        <p:nvPicPr>
          <p:cNvPr id="214" name="Google Shape;214;g1f039132fa3_9_77"/>
          <p:cNvPicPr preferRelativeResize="0"/>
          <p:nvPr/>
        </p:nvPicPr>
        <p:blipFill>
          <a:blip r:embed="rId4">
            <a:alphaModFix/>
          </a:blip>
          <a:stretch>
            <a:fillRect/>
          </a:stretch>
        </p:blipFill>
        <p:spPr>
          <a:xfrm>
            <a:off x="7093350" y="1353525"/>
            <a:ext cx="3618824" cy="3678070"/>
          </a:xfrm>
          <a:prstGeom prst="rect">
            <a:avLst/>
          </a:prstGeom>
          <a:noFill/>
          <a:ln>
            <a:noFill/>
          </a:ln>
        </p:spPr>
      </p:pic>
      <p:sp>
        <p:nvSpPr>
          <p:cNvPr id="215" name="Google Shape;215;g1f039132fa3_9_77"/>
          <p:cNvSpPr/>
          <p:nvPr/>
        </p:nvSpPr>
        <p:spPr>
          <a:xfrm>
            <a:off x="8214525" y="1353525"/>
            <a:ext cx="1803600" cy="16164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2022-02-14T13:42:11Z</dcterms:created>
  <dc:creator>Saish Sawant</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0x0101004AE0BD7304521046B23CDAA75CE67A4C</vt:lpwstr>
  </property>
</Properties>
</file>